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7"/>
  </p:notesMasterIdLst>
  <p:handoutMasterIdLst>
    <p:handoutMasterId r:id="rId28"/>
  </p:handoutMasterIdLst>
  <p:sldIdLst>
    <p:sldId id="257" r:id="rId3"/>
    <p:sldId id="286" r:id="rId4"/>
    <p:sldId id="287"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B2B"/>
    <a:srgbClr val="DFF6F9"/>
    <a:srgbClr val="D7ECF5"/>
    <a:srgbClr val="BFE0EF"/>
    <a:srgbClr val="CCFFFF"/>
    <a:srgbClr val="F99E0B"/>
    <a:srgbClr val="DDA405"/>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83953" autoAdjust="0"/>
  </p:normalViewPr>
  <p:slideViewPr>
    <p:cSldViewPr>
      <p:cViewPr varScale="1">
        <p:scale>
          <a:sx n="57" d="100"/>
          <a:sy n="57" d="100"/>
        </p:scale>
        <p:origin x="154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55825416-AD49-407E-A90D-88809CB2269F}" type="datetimeFigureOut">
              <a:rPr lang="en-US" smtClean="0"/>
              <a:t>7/16/2016</a:t>
            </a:fld>
            <a:endParaRPr lang="en-US"/>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DAA84698-A4F2-499E-A5D0-D7E07E51AAE1}" type="slidenum">
              <a:rPr lang="en-US" smtClean="0"/>
              <a:t>‹#›</a:t>
            </a:fld>
            <a:endParaRPr lang="en-US"/>
          </a:p>
        </p:txBody>
      </p:sp>
    </p:spTree>
    <p:extLst>
      <p:ext uri="{BB962C8B-B14F-4D97-AF65-F5344CB8AC3E}">
        <p14:creationId xmlns:p14="http://schemas.microsoft.com/office/powerpoint/2010/main" val="4031305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820"/>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2"/>
            <a:ext cx="3037840" cy="464820"/>
          </a:xfrm>
          <a:prstGeom prst="rect">
            <a:avLst/>
          </a:prstGeom>
        </p:spPr>
        <p:txBody>
          <a:bodyPr vert="horz" lIns="92757" tIns="46378" rIns="92757" bIns="46378" rtlCol="0"/>
          <a:lstStyle>
            <a:lvl1pPr algn="r">
              <a:defRPr sz="1200"/>
            </a:lvl1pPr>
          </a:lstStyle>
          <a:p>
            <a:fld id="{751BA709-1289-4E8C-A111-21C4F8AE44D9}" type="datetimeFigureOut">
              <a:rPr lang="en-US" smtClean="0"/>
              <a:t>7/16/2016</a:t>
            </a:fld>
            <a:endParaRPr lang="en-US"/>
          </a:p>
        </p:txBody>
      </p:sp>
      <p:sp>
        <p:nvSpPr>
          <p:cNvPr id="4" name="Slide Image Placeholder 3"/>
          <p:cNvSpPr>
            <a:spLocks noGrp="1" noRot="1" noChangeAspect="1"/>
          </p:cNvSpPr>
          <p:nvPr>
            <p:ph type="sldImg" idx="2"/>
          </p:nvPr>
        </p:nvSpPr>
        <p:spPr>
          <a:xfrm>
            <a:off x="1179513" y="696913"/>
            <a:ext cx="4651375" cy="3487737"/>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2757" tIns="46378" rIns="92757" bIns="46378" rtlCol="0" anchor="b"/>
          <a:lstStyle>
            <a:lvl1pPr algn="r">
              <a:defRPr sz="1200"/>
            </a:lvl1pPr>
          </a:lstStyle>
          <a:p>
            <a:fld id="{C558FBC8-68AC-4537-9557-BDADA77036B2}" type="slidenum">
              <a:rPr lang="en-US" smtClean="0"/>
              <a:t>‹#›</a:t>
            </a:fld>
            <a:endParaRPr lang="en-US"/>
          </a:p>
        </p:txBody>
      </p:sp>
    </p:spTree>
    <p:extLst>
      <p:ext uri="{BB962C8B-B14F-4D97-AF65-F5344CB8AC3E}">
        <p14:creationId xmlns:p14="http://schemas.microsoft.com/office/powerpoint/2010/main" val="3473023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9898F8C-A37A-48C6-8844-9868217915B5}"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637592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10</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There have been notable improvements in survival</a:t>
            </a:r>
            <a:r>
              <a:rPr lang="en-US" baseline="0" dirty="0">
                <a:latin typeface="Arial" pitchFamily="34" charset="0"/>
                <a:ea typeface="ＭＳ Ｐゴシック" pitchFamily="34" charset="-128"/>
                <a:cs typeface="Times New Roman" pitchFamily="18" charset="0"/>
              </a:rPr>
              <a:t> rates for most cancer types due to </a:t>
            </a:r>
            <a:r>
              <a:rPr lang="en-US" dirty="0">
                <a:latin typeface="Arial" pitchFamily="34" charset="0"/>
                <a:ea typeface="ＭＳ Ｐゴシック" pitchFamily="34" charset="-128"/>
                <a:cs typeface="Times New Roman" pitchFamily="18" charset="0"/>
              </a:rPr>
              <a:t>earlier detection and/or advances in treatment. For example, due to improvements in treatment, the five-year</a:t>
            </a:r>
            <a:r>
              <a:rPr lang="en-US" baseline="0" dirty="0">
                <a:latin typeface="Arial" pitchFamily="34" charset="0"/>
                <a:ea typeface="ＭＳ Ｐゴシック" pitchFamily="34" charset="-128"/>
                <a:cs typeface="Times New Roman" pitchFamily="18" charset="0"/>
              </a:rPr>
              <a:t> relative survival rate for leukemia has increased from 34% in the mid-1970s to 62% in the most recent time period. </a:t>
            </a:r>
            <a:endParaRPr lang="en-US" dirty="0">
              <a:latin typeface="Arial" pitchFamily="34" charset="0"/>
              <a:ea typeface="ＭＳ Ｐゴシック" pitchFamily="34" charset="-128"/>
            </a:endParaRPr>
          </a:p>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11</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While gains in survival have occurred for both whites and blacks, blacks</a:t>
            </a:r>
            <a:r>
              <a:rPr lang="en-US" baseline="0" dirty="0">
                <a:latin typeface="Arial" pitchFamily="34" charset="0"/>
                <a:ea typeface="ＭＳ Ｐゴシック" pitchFamily="34" charset="-128"/>
                <a:cs typeface="Times New Roman" pitchFamily="18" charset="0"/>
              </a:rPr>
              <a:t> </a:t>
            </a:r>
            <a:r>
              <a:rPr lang="en-US" dirty="0">
                <a:latin typeface="Arial" pitchFamily="34" charset="0"/>
                <a:ea typeface="ＭＳ Ｐゴシック" pitchFamily="34" charset="-128"/>
                <a:cs typeface="Times New Roman" pitchFamily="18" charset="0"/>
              </a:rPr>
              <a:t>have lower survival rates than whites for most cancer types. The largest differences are for cancers of the oral cavity and uterus. Factors</a:t>
            </a:r>
            <a:r>
              <a:rPr lang="en-US" baseline="0" dirty="0">
                <a:latin typeface="Arial" pitchFamily="34" charset="0"/>
                <a:ea typeface="ＭＳ Ｐゴシック" pitchFamily="34" charset="-128"/>
                <a:cs typeface="Times New Roman" pitchFamily="18" charset="0"/>
              </a:rPr>
              <a:t> that contribute to racial disparities in survival include a later stage of diagnosis among blacks, as well as a lower likelihood of receiving high quality treatment</a:t>
            </a:r>
            <a:r>
              <a:rPr lang="en-US" dirty="0">
                <a:latin typeface="Arial" pitchFamily="34" charset="0"/>
                <a:ea typeface="ＭＳ Ｐゴシック" pitchFamily="34" charset="-128"/>
                <a:cs typeface="Times New Roman" pitchFamily="18" charset="0"/>
              </a:rPr>
              <a:t>. Additional factors include differences in tumor characteristics unrelated to early detection and differences in</a:t>
            </a:r>
            <a:r>
              <a:rPr lang="en-US" baseline="0" dirty="0">
                <a:latin typeface="Arial" pitchFamily="34" charset="0"/>
                <a:ea typeface="ＭＳ Ｐゴシック" pitchFamily="34" charset="-128"/>
                <a:cs typeface="Times New Roman" pitchFamily="18" charset="0"/>
              </a:rPr>
              <a:t> the prevalence of comorbidities (other health conditions)</a:t>
            </a:r>
            <a:r>
              <a:rPr lang="en-US" dirty="0">
                <a:latin typeface="Arial" pitchFamily="34" charset="0"/>
                <a:ea typeface="ＭＳ Ｐゴシック" pitchFamily="34" charset="-128"/>
                <a:cs typeface="Times New Roman" pitchFamily="18" charset="0"/>
              </a:rPr>
              <a:t>.</a:t>
            </a:r>
            <a:r>
              <a:rPr lang="en-US" dirty="0">
                <a:latin typeface="Arial" pitchFamily="34" charset="0"/>
                <a:ea typeface="ＭＳ Ｐゴシック" pitchFamily="34" charset="-128"/>
              </a:rPr>
              <a:t> </a:t>
            </a:r>
          </a:p>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12</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Arial" pitchFamily="34" charset="0"/>
                <a:ea typeface="ＭＳ Ｐゴシック" pitchFamily="34" charset="-128"/>
                <a:cs typeface="Times New Roman" pitchFamily="18" charset="0"/>
              </a:rPr>
              <a:t>Now we will turn our attention to cancer mortality. </a:t>
            </a:r>
            <a:r>
              <a:rPr lang="en-US" dirty="0">
                <a:latin typeface="Arial" pitchFamily="34" charset="0"/>
                <a:ea typeface="ＭＳ Ｐゴシック" pitchFamily="34" charset="-128"/>
              </a:rPr>
              <a:t>Lung cancer is by far the</a:t>
            </a:r>
            <a:r>
              <a:rPr lang="en-US" baseline="0" dirty="0">
                <a:latin typeface="Arial" pitchFamily="34" charset="0"/>
                <a:ea typeface="ＭＳ Ｐゴシック" pitchFamily="34" charset="-128"/>
              </a:rPr>
              <a:t> leading cause of cancer death</a:t>
            </a:r>
            <a:r>
              <a:rPr lang="en-US" dirty="0">
                <a:latin typeface="Arial" pitchFamily="34" charset="0"/>
                <a:ea typeface="ＭＳ Ｐゴシック" pitchFamily="34" charset="-128"/>
              </a:rPr>
              <a:t> among males (27%), followed by prostate (8%) and colorectal (8%) cancers. Among</a:t>
            </a:r>
            <a:r>
              <a:rPr lang="en-US" baseline="0" dirty="0">
                <a:latin typeface="Arial" pitchFamily="34" charset="0"/>
                <a:ea typeface="ＭＳ Ｐゴシック" pitchFamily="34" charset="-128"/>
              </a:rPr>
              <a:t> females</a:t>
            </a:r>
            <a:r>
              <a:rPr lang="en-US" dirty="0">
                <a:latin typeface="Arial" pitchFamily="34" charset="0"/>
                <a:ea typeface="ＭＳ Ｐゴシック" pitchFamily="34" charset="-128"/>
              </a:rPr>
              <a:t>, lung (26%), breast (14%), and colorectal (8%) cancers are the leading causes of cancer death. </a:t>
            </a:r>
          </a:p>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13</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Cancer</a:t>
            </a:r>
            <a:r>
              <a:rPr lang="en-US" baseline="0" dirty="0">
                <a:latin typeface="Arial" pitchFamily="34" charset="0"/>
                <a:ea typeface="ＭＳ Ｐゴシック" pitchFamily="34" charset="-128"/>
                <a:cs typeface="Times New Roman" pitchFamily="18" charset="0"/>
              </a:rPr>
              <a:t> death rates have been declining in males and females since the early 1990s. From 1991 to 2012, the combined death rate dropped 23%. Over the past 10 years (2003 to 2012), the death rate for all cancers combined decreased by 1.8% per year in males and 1.4% per year in females. </a:t>
            </a:r>
            <a:endParaRPr lang="en-US" dirty="0">
              <a:latin typeface="Arial" pitchFamily="34" charset="0"/>
              <a:ea typeface="ＭＳ Ｐゴシック" pitchFamily="34" charset="-128"/>
            </a:endParaRPr>
          </a:p>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14</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Prior to 1990, most of the increase in the male cancer death rate was attributable to the rapid increase in lung cancer deaths due to the tobacco epidemic.  However, since 1990, the lung cancer death rate in males has been decreasing; this decline </a:t>
            </a:r>
            <a:r>
              <a:rPr lang="en-US" baseline="0" dirty="0">
                <a:latin typeface="Arial" pitchFamily="34" charset="0"/>
                <a:ea typeface="ＭＳ Ｐゴシック" pitchFamily="34" charset="-128"/>
                <a:cs typeface="Times New Roman" pitchFamily="18" charset="0"/>
              </a:rPr>
              <a:t>accounts </a:t>
            </a:r>
            <a:r>
              <a:rPr lang="en-US" dirty="0">
                <a:latin typeface="Arial" pitchFamily="34" charset="0"/>
                <a:ea typeface="ＭＳ Ｐゴシック" pitchFamily="34" charset="-128"/>
                <a:cs typeface="Times New Roman" pitchFamily="18" charset="0"/>
              </a:rPr>
              <a:t>for about 40% of the overall decrease in cancer death rates in males. The death rate for stomach cancer, which was the leading cause of cancer death among males early in the 20</a:t>
            </a:r>
            <a:r>
              <a:rPr lang="en-US" baseline="30000" dirty="0">
                <a:latin typeface="Arial" pitchFamily="34" charset="0"/>
                <a:ea typeface="ＭＳ Ｐゴシック" pitchFamily="34" charset="-128"/>
                <a:cs typeface="Times New Roman" pitchFamily="18" charset="0"/>
              </a:rPr>
              <a:t>th</a:t>
            </a:r>
            <a:r>
              <a:rPr lang="en-US" dirty="0">
                <a:latin typeface="Arial" pitchFamily="34" charset="0"/>
                <a:ea typeface="ＭＳ Ｐゴシック" pitchFamily="34" charset="-128"/>
                <a:cs typeface="Times New Roman" pitchFamily="18" charset="0"/>
              </a:rPr>
              <a:t> century, has decreased by more</a:t>
            </a:r>
            <a:r>
              <a:rPr lang="en-US" baseline="0" dirty="0">
                <a:latin typeface="Arial" pitchFamily="34" charset="0"/>
                <a:ea typeface="ＭＳ Ｐゴシック" pitchFamily="34" charset="-128"/>
                <a:cs typeface="Times New Roman" pitchFamily="18" charset="0"/>
              </a:rPr>
              <a:t> than </a:t>
            </a:r>
            <a:r>
              <a:rPr lang="en-US" dirty="0">
                <a:latin typeface="Arial" pitchFamily="34" charset="0"/>
                <a:ea typeface="ＭＳ Ｐゴシック" pitchFamily="34" charset="-128"/>
                <a:cs typeface="Times New Roman" pitchFamily="18" charset="0"/>
              </a:rPr>
              <a:t>90% since 1930. Death rates for prostate and colorectal cancers have been declining since the early 1990s and 1980s, respectively.</a:t>
            </a:r>
            <a:r>
              <a:rPr lang="en-US" dirty="0">
                <a:latin typeface="Arial" pitchFamily="34" charset="0"/>
                <a:ea typeface="ＭＳ Ｐゴシック" pitchFamily="34" charset="-128"/>
              </a:rPr>
              <a:t> In contrast to declining death rates for most cancers, </a:t>
            </a:r>
            <a:r>
              <a:rPr lang="en-US" baseline="0" dirty="0">
                <a:latin typeface="Arial" pitchFamily="34" charset="0"/>
                <a:ea typeface="ＭＳ Ｐゴシック" pitchFamily="34" charset="-128"/>
              </a:rPr>
              <a:t>liver cancer death rates increased by about 3% per year from 2003 to 2012, and death rates for pancreatic cancer have also been increasing slightly.</a:t>
            </a:r>
            <a:endParaRPr lang="en-US" dirty="0">
              <a:latin typeface="Arial" pitchFamily="34" charset="0"/>
              <a:ea typeface="ＭＳ Ｐゴシック" pitchFamily="34" charset="-128"/>
            </a:endParaRPr>
          </a:p>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15</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The lung cancer death rate in females began declining in the early 2000s after increasing for the previous 70 years. As for incidence, the later decline in lung cancer in females compared to males</a:t>
            </a:r>
            <a:r>
              <a:rPr lang="en-US" baseline="0" dirty="0">
                <a:latin typeface="Arial" pitchFamily="34" charset="0"/>
                <a:ea typeface="ＭＳ Ｐゴシック" pitchFamily="34" charset="-128"/>
                <a:cs typeface="Times New Roman" pitchFamily="18" charset="0"/>
              </a:rPr>
              <a:t> </a:t>
            </a:r>
            <a:r>
              <a:rPr lang="en-US" dirty="0">
                <a:latin typeface="Arial" pitchFamily="34" charset="0"/>
                <a:ea typeface="ＭＳ Ｐゴシック" pitchFamily="34" charset="-128"/>
                <a:cs typeface="Times New Roman" pitchFamily="18" charset="0"/>
              </a:rPr>
              <a:t>reflects the lag in both smoking uptake and cessation in females. Breast cancer death rates changed little between 1930 and 1989, but decreased 36% from 1989</a:t>
            </a:r>
            <a:r>
              <a:rPr lang="en-US" baseline="0" dirty="0">
                <a:latin typeface="Arial" pitchFamily="34" charset="0"/>
                <a:ea typeface="ＭＳ Ｐゴシック" pitchFamily="34" charset="-128"/>
                <a:cs typeface="Times New Roman" pitchFamily="18" charset="0"/>
              </a:rPr>
              <a:t> to</a:t>
            </a:r>
            <a:r>
              <a:rPr lang="en-US" dirty="0">
                <a:latin typeface="Arial" pitchFamily="34" charset="0"/>
                <a:ea typeface="ＭＳ Ｐゴシック" pitchFamily="34" charset="-128"/>
                <a:cs typeface="Times New Roman" pitchFamily="18" charset="0"/>
              </a:rPr>
              <a:t> 2012.  As in</a:t>
            </a:r>
            <a:r>
              <a:rPr lang="en-US" baseline="0" dirty="0">
                <a:latin typeface="Arial" pitchFamily="34" charset="0"/>
                <a:ea typeface="ＭＳ Ｐゴシック" pitchFamily="34" charset="-128"/>
                <a:cs typeface="Times New Roman" pitchFamily="18" charset="0"/>
              </a:rPr>
              <a:t> males</a:t>
            </a:r>
            <a:r>
              <a:rPr lang="en-US" dirty="0">
                <a:latin typeface="Arial" pitchFamily="34" charset="0"/>
                <a:ea typeface="ＭＳ Ｐゴシック" pitchFamily="34" charset="-128"/>
                <a:cs typeface="Times New Roman" pitchFamily="18" charset="0"/>
              </a:rPr>
              <a:t>, the death rate for stomach cancer</a:t>
            </a:r>
            <a:r>
              <a:rPr lang="en-US" baseline="0" dirty="0">
                <a:latin typeface="Arial" pitchFamily="34" charset="0"/>
                <a:ea typeface="ＭＳ Ｐゴシック" pitchFamily="34" charset="-128"/>
                <a:cs typeface="Times New Roman" pitchFamily="18" charset="0"/>
              </a:rPr>
              <a:t> </a:t>
            </a:r>
            <a:r>
              <a:rPr lang="en-US" dirty="0">
                <a:latin typeface="Arial" pitchFamily="34" charset="0"/>
                <a:ea typeface="ＭＳ Ｐゴシック" pitchFamily="34" charset="-128"/>
                <a:cs typeface="Times New Roman" pitchFamily="18" charset="0"/>
              </a:rPr>
              <a:t>has decreased by more than 90%. Also </a:t>
            </a:r>
            <a:r>
              <a:rPr lang="en-US" dirty="0">
                <a:latin typeface="Arial" pitchFamily="34" charset="0"/>
                <a:ea typeface="ＭＳ Ｐゴシック" pitchFamily="34" charset="-128"/>
                <a:cs typeface="+mn-cs"/>
              </a:rPr>
              <a:t>s</a:t>
            </a:r>
            <a:r>
              <a:rPr lang="en-US" dirty="0">
                <a:latin typeface="Arial" pitchFamily="34" charset="0"/>
                <a:ea typeface="ＭＳ Ｐゴシック" pitchFamily="34" charset="-128"/>
              </a:rPr>
              <a:t>imilar</a:t>
            </a:r>
            <a:r>
              <a:rPr lang="en-US" baseline="0" dirty="0">
                <a:latin typeface="Arial" pitchFamily="34" charset="0"/>
                <a:ea typeface="ＭＳ Ｐゴシック" pitchFamily="34" charset="-128"/>
              </a:rPr>
              <a:t> to males, liver cancer death rates increased by about 2% per year from 2003 to 2012, and pancreatic cancer death rates also increased slightly. </a:t>
            </a:r>
            <a:r>
              <a:rPr lang="en-US" baseline="0" dirty="0">
                <a:latin typeface="Arial" pitchFamily="34" charset="0"/>
                <a:ea typeface="ＭＳ Ｐゴシック" pitchFamily="34" charset="-128"/>
                <a:cs typeface="Times New Roman" pitchFamily="18" charset="0"/>
              </a:rPr>
              <a:t>In contrast to males, c</a:t>
            </a:r>
            <a:r>
              <a:rPr lang="en-US" dirty="0">
                <a:latin typeface="Arial" pitchFamily="34" charset="0"/>
                <a:ea typeface="ＭＳ Ｐゴシック" pitchFamily="34" charset="-128"/>
                <a:cs typeface="Times New Roman" pitchFamily="18" charset="0"/>
              </a:rPr>
              <a:t>olorectal cancer death rates have been decreasing for more than 60 years.</a:t>
            </a:r>
            <a:r>
              <a:rPr lang="en-US" dirty="0">
                <a:latin typeface="Arial" pitchFamily="34" charset="0"/>
                <a:ea typeface="ＭＳ Ｐゴシック" pitchFamily="34" charset="-128"/>
              </a:rPr>
              <a:t> </a:t>
            </a:r>
            <a:r>
              <a:rPr lang="en-US" baseline="0" dirty="0">
                <a:latin typeface="Arial" pitchFamily="34" charset="0"/>
                <a:ea typeface="ＭＳ Ｐゴシック" pitchFamily="34" charset="-128"/>
              </a:rPr>
              <a:t>Uterine corpus cancer death rates (shown in the inset) have been increasing since 2000, similar to the increase in incidence. </a:t>
            </a:r>
            <a:endParaRPr lang="en-US" dirty="0">
              <a:latin typeface="Arial" pitchFamily="34" charset="0"/>
              <a:ea typeface="ＭＳ Ｐゴシック" pitchFamily="34" charset="-128"/>
            </a:endParaRPr>
          </a:p>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16</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Arial" pitchFamily="34" charset="0"/>
                <a:ea typeface="ＭＳ Ｐゴシック" pitchFamily="34" charset="-128"/>
              </a:rPr>
              <a:t>Cancer death rates are higher among males than among females for every racial and ethnic group. Black males and females have the highest cancer mortality rates and</a:t>
            </a:r>
            <a:r>
              <a:rPr lang="en-US" baseline="0" dirty="0">
                <a:latin typeface="Arial" pitchFamily="34" charset="0"/>
                <a:ea typeface="ＭＳ Ｐゴシック" pitchFamily="34" charset="-128"/>
              </a:rPr>
              <a:t> A</a:t>
            </a:r>
            <a:r>
              <a:rPr lang="en-US" dirty="0">
                <a:latin typeface="Arial" pitchFamily="34" charset="0"/>
                <a:ea typeface="ＭＳ Ｐゴシック" pitchFamily="34" charset="-128"/>
              </a:rPr>
              <a:t>sian</a:t>
            </a:r>
            <a:r>
              <a:rPr lang="en-US" baseline="0" dirty="0">
                <a:latin typeface="Arial" pitchFamily="34" charset="0"/>
                <a:ea typeface="ＭＳ Ｐゴシック" pitchFamily="34" charset="-128"/>
              </a:rPr>
              <a:t>/</a:t>
            </a:r>
            <a:r>
              <a:rPr lang="en-US" dirty="0">
                <a:latin typeface="Arial" pitchFamily="34" charset="0"/>
                <a:ea typeface="ＭＳ Ｐゴシック" pitchFamily="34" charset="-128"/>
              </a:rPr>
              <a:t>Pacific Islanders have the lowest,</a:t>
            </a:r>
            <a:r>
              <a:rPr lang="en-US" baseline="0" dirty="0">
                <a:latin typeface="Arial" pitchFamily="34" charset="0"/>
                <a:ea typeface="ＭＳ Ｐゴシック" pitchFamily="34" charset="-128"/>
              </a:rPr>
              <a:t> </a:t>
            </a:r>
            <a:r>
              <a:rPr lang="en-US" dirty="0">
                <a:latin typeface="Arial" pitchFamily="34" charset="0"/>
                <a:ea typeface="ＭＳ Ｐゴシック" pitchFamily="34" charset="-128"/>
              </a:rPr>
              <a:t>about half the rates of</a:t>
            </a:r>
            <a:r>
              <a:rPr lang="en-US" baseline="0" dirty="0">
                <a:latin typeface="Arial" pitchFamily="34" charset="0"/>
                <a:ea typeface="ＭＳ Ｐゴシック" pitchFamily="34" charset="-128"/>
              </a:rPr>
              <a:t> blacks</a:t>
            </a:r>
            <a:r>
              <a:rPr lang="en-US" dirty="0">
                <a:latin typeface="Arial" pitchFamily="34" charset="0"/>
                <a:ea typeface="ＭＳ Ｐゴシック" pitchFamily="34" charset="-128"/>
              </a:rPr>
              <a:t>. </a:t>
            </a:r>
          </a:p>
          <a:p>
            <a:pPr eaLnBrk="1" hangingPunct="1"/>
            <a:endParaRPr lang="en-US" dirty="0">
              <a:latin typeface="Arial" pitchFamily="34" charset="0"/>
              <a:ea typeface="ＭＳ Ｐゴシック" pitchFamily="34" charset="-128"/>
            </a:endParaRPr>
          </a:p>
          <a:p>
            <a:pPr eaLnBrk="1" hangingPunct="1"/>
            <a:r>
              <a:rPr lang="en-US" dirty="0">
                <a:latin typeface="Arial" pitchFamily="34" charset="0"/>
                <a:ea typeface="ＭＳ Ｐゴシック" pitchFamily="34" charset="-128"/>
              </a:rPr>
              <a:t>It is important to note that rates for populations other than white and black may be underestimated due to incomplete</a:t>
            </a:r>
            <a:r>
              <a:rPr lang="en-US" baseline="0" dirty="0">
                <a:latin typeface="Arial" pitchFamily="34" charset="0"/>
                <a:ea typeface="ＭＳ Ｐゴシック" pitchFamily="34" charset="-128"/>
              </a:rPr>
              <a:t> information on </a:t>
            </a:r>
            <a:r>
              <a:rPr lang="en-US" dirty="0">
                <a:latin typeface="Arial" pitchFamily="34" charset="0"/>
                <a:ea typeface="ＭＳ Ｐゴシック" pitchFamily="34" charset="-128"/>
              </a:rPr>
              <a:t>race/ethnicity in medical records.</a:t>
            </a:r>
          </a:p>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17</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Although the overall cancer death rate continues to be highest among black men, they have had the largest relative decline --</a:t>
            </a:r>
            <a:r>
              <a:rPr lang="en-US" baseline="0" dirty="0">
                <a:latin typeface="Arial" pitchFamily="34" charset="0"/>
                <a:ea typeface="ＭＳ Ｐゴシック" pitchFamily="34" charset="-128"/>
                <a:cs typeface="Times New Roman" pitchFamily="18" charset="0"/>
              </a:rPr>
              <a:t> </a:t>
            </a:r>
            <a:r>
              <a:rPr lang="en-US" dirty="0">
                <a:latin typeface="Arial" pitchFamily="34" charset="0"/>
                <a:ea typeface="ＭＳ Ｐゴシック" pitchFamily="34" charset="-128"/>
                <a:cs typeface="Times New Roman" pitchFamily="18" charset="0"/>
              </a:rPr>
              <a:t>38%</a:t>
            </a:r>
            <a:r>
              <a:rPr lang="en-US" baseline="0" dirty="0">
                <a:latin typeface="Arial" pitchFamily="34" charset="0"/>
                <a:ea typeface="ＭＳ Ｐゴシック" pitchFamily="34" charset="-128"/>
                <a:cs typeface="Times New Roman" pitchFamily="18" charset="0"/>
              </a:rPr>
              <a:t> from 1990 to 2012, compared to 26% in white males, 21% in black females, and 18% in white females. </a:t>
            </a:r>
            <a:r>
              <a:rPr lang="en-US" dirty="0">
                <a:latin typeface="Arial" pitchFamily="34" charset="0"/>
                <a:ea typeface="ＭＳ Ｐゴシック" pitchFamily="34" charset="-128"/>
                <a:cs typeface="Times New Roman" pitchFamily="18" charset="0"/>
              </a:rPr>
              <a:t> </a:t>
            </a:r>
          </a:p>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18</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More</a:t>
            </a:r>
            <a:r>
              <a:rPr lang="en-US" baseline="0" dirty="0"/>
              <a:t> than</a:t>
            </a:r>
            <a:r>
              <a:rPr lang="en-US" dirty="0"/>
              <a:t> 1.7 million cancer deaths were averted</a:t>
            </a:r>
            <a:r>
              <a:rPr lang="en-US" baseline="0" dirty="0"/>
              <a:t> as a result of two decades of consistent declines in cancer deaths rates. </a:t>
            </a:r>
            <a:endParaRPr lang="en-US" dirty="0"/>
          </a:p>
          <a:p>
            <a:pPr eaLnBrk="1" hangingPunct="1"/>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19</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The next series of slides present the burden of cancer among children and adolescents in the US. Since 1975, cancer incidence rates among children and adolescents 0-19 years have been increasing slightly</a:t>
            </a:r>
            <a:r>
              <a:rPr lang="en-US" baseline="0" dirty="0">
                <a:latin typeface="Arial" pitchFamily="34" charset="0"/>
                <a:ea typeface="ＭＳ Ｐゴシック" pitchFamily="34" charset="-128"/>
                <a:cs typeface="Times New Roman" pitchFamily="18" charset="0"/>
              </a:rPr>
              <a:t> </a:t>
            </a:r>
            <a:r>
              <a:rPr lang="en-US" dirty="0">
                <a:latin typeface="Arial" pitchFamily="34" charset="0"/>
                <a:ea typeface="ＭＳ Ｐゴシック" pitchFamily="34" charset="-128"/>
                <a:cs typeface="Times New Roman" pitchFamily="18" charset="0"/>
              </a:rPr>
              <a:t>by about 0.6% per year. </a:t>
            </a:r>
            <a:r>
              <a:rPr lang="en-US" baseline="0" dirty="0">
                <a:latin typeface="Arial" pitchFamily="34" charset="0"/>
                <a:ea typeface="ＭＳ Ｐゴシック" pitchFamily="34" charset="-128"/>
                <a:cs typeface="Times New Roman" pitchFamily="18" charset="0"/>
              </a:rPr>
              <a:t>In contrast, cancer death rates in both children and adolescents decreased by more than half from 1975 to 2012.</a:t>
            </a:r>
            <a:r>
              <a:rPr lang="en-US" dirty="0">
                <a:latin typeface="Arial" pitchFamily="34" charset="0"/>
                <a:ea typeface="ＭＳ Ｐゴシック" pitchFamily="34" charset="-128"/>
                <a:cs typeface="Times New Roman" pitchFamily="18" charset="0"/>
              </a:rPr>
              <a:t> </a:t>
            </a:r>
            <a:endParaRPr lang="en-US" dirty="0">
              <a:latin typeface="Arial" pitchFamily="34" charset="0"/>
              <a:ea typeface="ＭＳ Ｐゴシック" pitchFamily="34" charset="-128"/>
            </a:endParaRPr>
          </a:p>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17" eaLnBrk="0" hangingPunct="0">
              <a:defRPr sz="2400">
                <a:solidFill>
                  <a:schemeClr val="tx1"/>
                </a:solidFill>
                <a:latin typeface="KeplerRegular" pitchFamily="2" charset="0"/>
                <a:ea typeface="ＭＳ Ｐゴシック" pitchFamily="34" charset="-128"/>
              </a:defRPr>
            </a:lvl1pPr>
            <a:lvl2pPr marL="750095" indent="-288498" defTabSz="936017" eaLnBrk="0" hangingPunct="0">
              <a:defRPr sz="2400">
                <a:solidFill>
                  <a:schemeClr val="tx1"/>
                </a:solidFill>
                <a:latin typeface="KeplerRegular" pitchFamily="2" charset="0"/>
                <a:ea typeface="ＭＳ Ｐゴシック" pitchFamily="34" charset="-128"/>
              </a:defRPr>
            </a:lvl2pPr>
            <a:lvl3pPr marL="1153993" indent="-230798" defTabSz="936017" eaLnBrk="0" hangingPunct="0">
              <a:defRPr sz="2400">
                <a:solidFill>
                  <a:schemeClr val="tx1"/>
                </a:solidFill>
                <a:latin typeface="KeplerRegular" pitchFamily="2" charset="0"/>
                <a:ea typeface="ＭＳ Ｐゴシック" pitchFamily="34" charset="-128"/>
              </a:defRPr>
            </a:lvl3pPr>
            <a:lvl4pPr marL="1615590" indent="-230798" defTabSz="936017" eaLnBrk="0" hangingPunct="0">
              <a:defRPr sz="2400">
                <a:solidFill>
                  <a:schemeClr val="tx1"/>
                </a:solidFill>
                <a:latin typeface="KeplerRegular" pitchFamily="2" charset="0"/>
                <a:ea typeface="ＭＳ Ｐゴシック" pitchFamily="34" charset="-128"/>
              </a:defRPr>
            </a:lvl4pPr>
            <a:lvl5pPr marL="2077187" indent="-230798" defTabSz="936017" eaLnBrk="0" hangingPunct="0">
              <a:defRPr sz="2400">
                <a:solidFill>
                  <a:schemeClr val="tx1"/>
                </a:solidFill>
                <a:latin typeface="KeplerRegular" pitchFamily="2" charset="0"/>
                <a:ea typeface="ＭＳ Ｐゴシック" pitchFamily="34" charset="-128"/>
              </a:defRPr>
            </a:lvl5pPr>
            <a:lvl6pPr marL="2538785" indent="-230798" algn="r" defTabSz="936017"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382" indent="-230798" algn="r" defTabSz="936017"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1979" indent="-230798" algn="r" defTabSz="936017"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575" indent="-230798" algn="r" defTabSz="936017"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707DCDF5-C6D2-4DB6-BC6C-F9589FD05868}" type="slidenum">
              <a:rPr lang="en-US" sz="1200">
                <a:solidFill>
                  <a:prstClr val="black"/>
                </a:solidFill>
              </a:rPr>
              <a:pPr eaLnBrk="1" hangingPunct="1"/>
              <a:t>2</a:t>
            </a:fld>
            <a:endParaRPr lang="en-US" sz="1200" dirty="0">
              <a:solidFill>
                <a:prstClr val="black"/>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It is estimated that almost</a:t>
            </a:r>
            <a:r>
              <a:rPr lang="en-US" baseline="0" dirty="0">
                <a:latin typeface="Arial" pitchFamily="34" charset="0"/>
                <a:ea typeface="ＭＳ Ｐゴシック" pitchFamily="34" charset="-128"/>
                <a:cs typeface="Times New Roman" pitchFamily="18" charset="0"/>
              </a:rPr>
              <a:t> 1.7</a:t>
            </a:r>
            <a:r>
              <a:rPr lang="en-US" dirty="0">
                <a:latin typeface="Arial" pitchFamily="34" charset="0"/>
                <a:ea typeface="ＭＳ Ｐゴシック" pitchFamily="34" charset="-128"/>
                <a:cs typeface="Times New Roman" pitchFamily="18" charset="0"/>
              </a:rPr>
              <a:t> million new cases of cancer will be diagnosed in 2016. </a:t>
            </a:r>
            <a:r>
              <a:rPr lang="en-US" dirty="0">
                <a:latin typeface="Arial" pitchFamily="34" charset="0"/>
                <a:ea typeface="ＭＳ Ｐゴシック" pitchFamily="34" charset="-128"/>
              </a:rPr>
              <a:t>Prostate cancer is the</a:t>
            </a:r>
            <a:r>
              <a:rPr lang="en-US" baseline="0" dirty="0">
                <a:latin typeface="Arial" pitchFamily="34" charset="0"/>
                <a:ea typeface="ＭＳ Ｐゴシック" pitchFamily="34" charset="-128"/>
              </a:rPr>
              <a:t> most common cancer among males </a:t>
            </a:r>
            <a:r>
              <a:rPr lang="en-US" dirty="0">
                <a:latin typeface="Arial" pitchFamily="34" charset="0"/>
                <a:ea typeface="ＭＳ Ｐゴシック" pitchFamily="34" charset="-128"/>
              </a:rPr>
              <a:t>(21%), followed by lung (14%) and colorectal (8%) cancers. Among</a:t>
            </a:r>
            <a:r>
              <a:rPr lang="en-US" baseline="0" dirty="0">
                <a:latin typeface="Arial" pitchFamily="34" charset="0"/>
                <a:ea typeface="ＭＳ Ｐゴシック" pitchFamily="34" charset="-128"/>
              </a:rPr>
              <a:t> </a:t>
            </a:r>
            <a:r>
              <a:rPr lang="en-US" dirty="0">
                <a:latin typeface="Arial" pitchFamily="34" charset="0"/>
                <a:ea typeface="ＭＳ Ｐゴシック" pitchFamily="34" charset="-128"/>
              </a:rPr>
              <a:t>females, breast (29%), lung (13%), and colorectal (8%) cancers are the most common. </a:t>
            </a:r>
          </a:p>
          <a:p>
            <a:pPr eaLnBrk="1" hangingPunct="1"/>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20</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aseline="0" dirty="0">
                <a:solidFill>
                  <a:schemeClr val="tx1"/>
                </a:solidFill>
              </a:rPr>
              <a:t>The cancers presented in this slide are grouped according to the International Classification of Childhood Cancers because this system categorizes cancers based on a combination of both histology (microscopic structure) and tumor location, rather than location alone, which is more appropriate for cancer in children. Leukemia accounts for about 30% of all cancers diagnosed in children, but just 13% of cancers diagnosed in adolescents.</a:t>
            </a:r>
          </a:p>
          <a:p>
            <a:endParaRPr lang="en-US" baseline="0" dirty="0">
              <a:solidFill>
                <a:schemeClr val="tx1"/>
              </a:solidFill>
            </a:endParaRPr>
          </a:p>
          <a:p>
            <a:r>
              <a:rPr lang="en-US" dirty="0">
                <a:solidFill>
                  <a:schemeClr val="tx1"/>
                </a:solidFill>
              </a:rPr>
              <a:t>Cancer registries were mandated</a:t>
            </a:r>
            <a:r>
              <a:rPr lang="en-US" baseline="0" dirty="0">
                <a:solidFill>
                  <a:schemeClr val="tx1"/>
                </a:solidFill>
              </a:rPr>
              <a:t> by law to begin reporting benign and borderline malignant brain and central nervous system tumors on January 1, 2004. Reporting was expanded to include these cancers because benign tumors cause disruption to normal function similar to malignant tumors and because the location of a brain tumor is as important as whether it is benign or malignant in terms of prognosis. </a:t>
            </a:r>
            <a:r>
              <a:rPr lang="en-US" strike="noStrike" baseline="0" dirty="0">
                <a:solidFill>
                  <a:schemeClr val="tx1"/>
                </a:solidFill>
              </a:rPr>
              <a:t>Approximately one-third of all brain tumors diagnosed in children and adolescents from 2008 to 2012 were benign or borderline malignant.</a:t>
            </a:r>
          </a:p>
          <a:p>
            <a:pPr eaLnBrk="1" hangingPunct="1"/>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21</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The top causes of childhood and adolescent cancer death are similar, but they rank differently. The most common cause of cancer death in children is brain and other nervous system tumors, followed closely by leukemia. In adolescents, leukemia ranks first, followed by brain and other nervous system.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itchFamily="34" charset="0"/>
              <a:ea typeface="ＭＳ Ｐゴシック" pitchFamily="34" charset="-128"/>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The reason that leukemia is a more common cause of cancer death in adolescents than in children,</a:t>
            </a:r>
            <a:r>
              <a:rPr lang="en-US" baseline="0" dirty="0">
                <a:latin typeface="Arial" pitchFamily="34" charset="0"/>
                <a:ea typeface="ＭＳ Ｐゴシック" pitchFamily="34" charset="-128"/>
                <a:cs typeface="Times New Roman" pitchFamily="18" charset="0"/>
              </a:rPr>
              <a:t> despite having a lower incidence rate, is because survival rates for leukemia are higher in children than adolescents, whereas survival for brain and other nervous system is lower in children than in adolescents (as is shown on the next slide).</a:t>
            </a:r>
            <a:endParaRPr lang="en-US" dirty="0">
              <a:latin typeface="Arial"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22</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Survival rates are similar for children and adolescents overall, but are different for some cancer sites.</a:t>
            </a:r>
            <a:r>
              <a:rPr lang="en-US" baseline="0" dirty="0">
                <a:latin typeface="Arial" pitchFamily="34" charset="0"/>
                <a:ea typeface="ＭＳ Ｐゴシック" pitchFamily="34" charset="-128"/>
                <a:cs typeface="Times New Roman" pitchFamily="18" charset="0"/>
              </a:rPr>
              <a:t> For example, the current 5-year relative survival rate for leukemia is 85% for children but only 72% for adolescents. </a:t>
            </a:r>
            <a:endParaRPr lang="en-US" dirty="0">
              <a:latin typeface="Arial" pitchFamily="34" charset="0"/>
              <a:ea typeface="ＭＳ Ｐゴシック" pitchFamily="34" charset="-128"/>
              <a:cs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23</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The 5-year relative survival rate for childhood cancer has increased significantly during the past 3 decades. For example, the 5-year survival for childhood and adolescent leukemia patients </a:t>
            </a:r>
            <a:r>
              <a:rPr lang="en-US" baseline="0" dirty="0">
                <a:latin typeface="Arial" pitchFamily="34" charset="0"/>
                <a:ea typeface="ＭＳ Ｐゴシック" pitchFamily="34" charset="-128"/>
                <a:cs typeface="Times New Roman" pitchFamily="18" charset="0"/>
              </a:rPr>
              <a:t>has improved from 45% for those diagnosed </a:t>
            </a:r>
            <a:r>
              <a:rPr lang="en-US" dirty="0">
                <a:latin typeface="Arial" pitchFamily="34" charset="0"/>
                <a:ea typeface="ＭＳ Ｐゴシック" pitchFamily="34" charset="-128"/>
                <a:cs typeface="Times New Roman" pitchFamily="18" charset="0"/>
              </a:rPr>
              <a:t>in the mid 1970s to 85% in the</a:t>
            </a:r>
            <a:r>
              <a:rPr lang="en-US" baseline="0" dirty="0">
                <a:latin typeface="Arial" pitchFamily="34" charset="0"/>
                <a:ea typeface="ＭＳ Ｐゴシック" pitchFamily="34" charset="-128"/>
                <a:cs typeface="Times New Roman" pitchFamily="18" charset="0"/>
              </a:rPr>
              <a:t> most recent time period</a:t>
            </a:r>
            <a:r>
              <a:rPr lang="en-US" dirty="0">
                <a:latin typeface="Arial" pitchFamily="34" charset="0"/>
                <a:ea typeface="ＭＳ Ｐゴシック" pitchFamily="34" charset="-128"/>
                <a:cs typeface="Times New Roman" pitchFamily="18" charset="0"/>
              </a:rPr>
              <a:t>. Because of the large strides in treatment for leukemia, brain cancer has surpassed leukemia as the leading cause of cancer death among ages 0-19 years combined.</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24</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baseline="0" dirty="0">
                <a:solidFill>
                  <a:schemeClr val="tx1"/>
                </a:solidFill>
                <a:latin typeface="+mn-lt"/>
                <a:ea typeface="+mn-ea"/>
                <a:cs typeface="+mn-cs"/>
              </a:rPr>
              <a:t>The special section of Cancer Facts &amp; Figures 2016 focuses on cancer occurrence in Asian Americans, Native Hawaiians, and Pacific Islanders (AANHPI). Although AANHPIs have the lowest overall cancer incidence and mortality rates in the US compared to other major racial and ethnic groups, aggregate AANHPI rates mask important differences within this heterogeneous population. For example, incidence rates for Samoans, which approach those for non-Hispanic whites, are more than double those of Asian Indians and Pakistanis.   </a:t>
            </a:r>
          </a:p>
          <a:p>
            <a:endParaRPr lang="en-US"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Variation in overall cancer incidence among AANHPI subpopulations is driven primarily by differences in underlying incidence rates for lung, prostate, and female breast cancers, reflecting differences in the prevalence of risk factors. </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3</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solidFill>
                  <a:schemeClr val="tx1"/>
                </a:solidFill>
                <a:latin typeface="Arial" pitchFamily="34" charset="0"/>
                <a:ea typeface="ＭＳ Ｐゴシック" pitchFamily="34" charset="-128"/>
                <a:cs typeface="Times New Roman" pitchFamily="18" charset="0"/>
              </a:rPr>
              <a:t>This slide shows trends in cancer incidence rates for all sites combined from 1975</a:t>
            </a:r>
            <a:r>
              <a:rPr lang="en-US" baseline="0" dirty="0">
                <a:solidFill>
                  <a:schemeClr val="tx1"/>
                </a:solidFill>
                <a:latin typeface="Arial" pitchFamily="34" charset="0"/>
                <a:ea typeface="ＭＳ Ｐゴシック" pitchFamily="34" charset="-128"/>
                <a:cs typeface="Times New Roman" pitchFamily="18" charset="0"/>
              </a:rPr>
              <a:t> to </a:t>
            </a:r>
            <a:r>
              <a:rPr lang="en-US" dirty="0">
                <a:solidFill>
                  <a:schemeClr val="tx1"/>
                </a:solidFill>
                <a:latin typeface="Arial" pitchFamily="34" charset="0"/>
                <a:ea typeface="ＭＳ Ｐゴシック" pitchFamily="34" charset="-128"/>
                <a:cs typeface="Times New Roman" pitchFamily="18" charset="0"/>
              </a:rPr>
              <a:t>2012. The current cancer incidence rate (averaged over 2008-2012) is about 20% lower in females than in </a:t>
            </a:r>
            <a:r>
              <a:rPr lang="en-US" baseline="0" dirty="0">
                <a:solidFill>
                  <a:schemeClr val="tx1"/>
                </a:solidFill>
                <a:latin typeface="Arial" pitchFamily="34" charset="0"/>
                <a:ea typeface="ＭＳ Ｐゴシック" pitchFamily="34" charset="-128"/>
                <a:cs typeface="Times New Roman" pitchFamily="18" charset="0"/>
              </a:rPr>
              <a:t>males.</a:t>
            </a:r>
            <a:r>
              <a:rPr lang="en-US" dirty="0">
                <a:solidFill>
                  <a:schemeClr val="tx1"/>
                </a:solidFill>
                <a:latin typeface="Arial" pitchFamily="34" charset="0"/>
                <a:ea typeface="ＭＳ Ｐゴシック" pitchFamily="34" charset="-128"/>
                <a:cs typeface="Times New Roman" pitchFamily="18" charset="0"/>
              </a:rPr>
              <a:t> The reasons for this are not well understood, but likely</a:t>
            </a:r>
            <a:r>
              <a:rPr lang="en-US" baseline="0" dirty="0">
                <a:solidFill>
                  <a:schemeClr val="tx1"/>
                </a:solidFill>
                <a:latin typeface="Arial" pitchFamily="34" charset="0"/>
                <a:ea typeface="ＭＳ Ｐゴシック" pitchFamily="34" charset="-128"/>
                <a:cs typeface="Times New Roman" pitchFamily="18" charset="0"/>
              </a:rPr>
              <a:t> reflect differences in environmental and hormonal exposures. During the most recent 10 years of data, rates declined by 1.4% per year in males and were stable in females. </a:t>
            </a:r>
            <a:r>
              <a:rPr lang="en-US" dirty="0">
                <a:solidFill>
                  <a:schemeClr val="tx1"/>
                </a:solidFill>
                <a:latin typeface="Arial" pitchFamily="34" charset="0"/>
                <a:ea typeface="ＭＳ Ｐゴシック" pitchFamily="34" charset="-128"/>
                <a:cs typeface="Times New Roman" pitchFamily="18" charset="0"/>
              </a:rPr>
              <a:t>The</a:t>
            </a:r>
            <a:r>
              <a:rPr lang="en-US" baseline="0" dirty="0">
                <a:solidFill>
                  <a:schemeClr val="tx1"/>
                </a:solidFill>
                <a:latin typeface="Arial" pitchFamily="34" charset="0"/>
                <a:ea typeface="ＭＳ Ｐゴシック" pitchFamily="34" charset="-128"/>
                <a:cs typeface="Times New Roman" pitchFamily="18" charset="0"/>
              </a:rPr>
              <a:t> decrease among males is attributed mainly to declines in prostate, lung, and colorectal cancers.</a:t>
            </a:r>
            <a:endParaRPr lang="en-US" dirty="0">
              <a:solidFill>
                <a:schemeClr val="tx1"/>
              </a:solidFill>
              <a:latin typeface="Arial" pitchFamily="34" charset="0"/>
              <a:ea typeface="ＭＳ Ｐゴシック" pitchFamily="34" charset="-128"/>
              <a:cs typeface="Times New Roman" pitchFamily="18" charset="0"/>
            </a:endParaRPr>
          </a:p>
          <a:p>
            <a:pPr eaLnBrk="1" hangingPunct="1"/>
            <a:endParaRPr lang="en-US" dirty="0">
              <a:solidFill>
                <a:schemeClr val="tx1"/>
              </a:solidFill>
              <a:latin typeface="Arial" pitchFamily="34" charset="0"/>
              <a:ea typeface="ＭＳ Ｐゴシック" pitchFamily="34" charset="-128"/>
              <a:cs typeface="Times New Roman" pitchFamily="18" charset="0"/>
            </a:endParaRPr>
          </a:p>
          <a:p>
            <a:pPr eaLnBrk="1" hangingPunct="1"/>
            <a:r>
              <a:rPr lang="en-US" dirty="0">
                <a:solidFill>
                  <a:schemeClr val="tx1"/>
                </a:solidFill>
                <a:latin typeface="Arial" pitchFamily="34" charset="0"/>
                <a:ea typeface="ＭＳ Ｐゴシック" pitchFamily="34" charset="-128"/>
                <a:cs typeface="Times New Roman" pitchFamily="18" charset="0"/>
              </a:rPr>
              <a:t>The 9 oldest SEER registries represent approximately 9% of the US population and are the only source for long-term (since 1975) population-based incidence data.</a:t>
            </a:r>
          </a:p>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4</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Incidence rates of prostate cancer have changed substantially over the past 20 years: rapidly increasing from 1988 to 1992, declining sharply from 1992 to 1995, remaining stable from 1995 to 2000, and decreasing (on average) from 2000 to 2012,</a:t>
            </a:r>
            <a:r>
              <a:rPr lang="en-US" baseline="0" dirty="0">
                <a:latin typeface="Arial" pitchFamily="34" charset="0"/>
                <a:ea typeface="ＭＳ Ｐゴシック" pitchFamily="34" charset="-128"/>
                <a:cs typeface="Times New Roman" pitchFamily="18" charset="0"/>
              </a:rPr>
              <a:t> with a marked decrease between 2011 and </a:t>
            </a:r>
            <a:r>
              <a:rPr lang="en-US" dirty="0">
                <a:latin typeface="Arial" pitchFamily="34" charset="0"/>
                <a:ea typeface="ＭＳ Ｐゴシック" pitchFamily="34" charset="-128"/>
                <a:cs typeface="Times New Roman" pitchFamily="18" charset="0"/>
              </a:rPr>
              <a:t>2012. This erratic trend primarily reflects changing patterns in the utilization of prostate-specific antigen (PSA) blood testing for the detection of asymptomatic prostate cancer. Incidence rates for both lung and colorectal cancers in males have been declining for more than two decades, whereas rates fo</a:t>
            </a:r>
            <a:r>
              <a:rPr lang="en-US" baseline="0" dirty="0">
                <a:latin typeface="Arial" pitchFamily="34" charset="0"/>
                <a:ea typeface="ＭＳ Ｐゴシック" pitchFamily="34" charset="-128"/>
                <a:cs typeface="Times New Roman" pitchFamily="18" charset="0"/>
              </a:rPr>
              <a:t>r </a:t>
            </a:r>
            <a:r>
              <a:rPr lang="en-US" dirty="0">
                <a:latin typeface="Arial" pitchFamily="34" charset="0"/>
                <a:ea typeface="ＭＳ Ｐゴシック" pitchFamily="34" charset="-128"/>
                <a:cs typeface="Times New Roman" pitchFamily="18" charset="0"/>
              </a:rPr>
              <a:t>liver and</a:t>
            </a:r>
            <a:r>
              <a:rPr lang="en-US" baseline="0" dirty="0">
                <a:latin typeface="Arial" pitchFamily="34" charset="0"/>
                <a:ea typeface="ＭＳ Ｐゴシック" pitchFamily="34" charset="-128"/>
                <a:cs typeface="Times New Roman" pitchFamily="18" charset="0"/>
              </a:rPr>
              <a:t> thyroid cancers and melanoma are increasing</a:t>
            </a:r>
            <a:r>
              <a:rPr lang="en-US" dirty="0">
                <a:latin typeface="Arial" pitchFamily="34" charset="0"/>
                <a:ea typeface="ＭＳ Ｐゴシック" pitchFamily="34" charset="-128"/>
                <a:cs typeface="Times New Roman" pitchFamily="18" charset="0"/>
              </a:rPr>
              <a:t>.</a:t>
            </a:r>
          </a:p>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5</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Breast cancer incidence rates in females have been relatively stable since 2004,</a:t>
            </a:r>
            <a:r>
              <a:rPr lang="en-US" baseline="0" dirty="0">
                <a:latin typeface="Arial" pitchFamily="34" charset="0"/>
                <a:ea typeface="ＭＳ Ｐゴシック" pitchFamily="34" charset="-128"/>
                <a:cs typeface="Times New Roman" pitchFamily="18" charset="0"/>
              </a:rPr>
              <a:t> after decreasing 7% from 2002 to 2003, </a:t>
            </a:r>
            <a:r>
              <a:rPr lang="en-US" dirty="0">
                <a:latin typeface="Arial" pitchFamily="34" charset="0"/>
                <a:ea typeface="ＭＳ Ｐゴシック" pitchFamily="34" charset="-128"/>
                <a:cs typeface="Times New Roman" pitchFamily="18" charset="0"/>
              </a:rPr>
              <a:t>primarily due to a reduction in use of hormone replacement therapy. Lung cancer rates began to decline in the mid-2000’s after increasing since at least 1975.</a:t>
            </a:r>
            <a:r>
              <a:rPr lang="en-US" baseline="0" dirty="0">
                <a:latin typeface="Arial" pitchFamily="34" charset="0"/>
                <a:ea typeface="ＭＳ Ｐゴシック" pitchFamily="34" charset="-128"/>
                <a:cs typeface="Times New Roman" pitchFamily="18" charset="0"/>
              </a:rPr>
              <a:t> Differences in the lung cancer pattern between males and females reflect later smoking uptake and slower cessation among the latter. C</a:t>
            </a:r>
            <a:r>
              <a:rPr lang="en-US" dirty="0">
                <a:latin typeface="Arial" pitchFamily="34" charset="0"/>
                <a:ea typeface="ＭＳ Ｐゴシック" pitchFamily="34" charset="-128"/>
                <a:cs typeface="Times New Roman" pitchFamily="18" charset="0"/>
              </a:rPr>
              <a:t>olorectal cancer incidence</a:t>
            </a:r>
            <a:r>
              <a:rPr lang="en-US" baseline="0" dirty="0">
                <a:latin typeface="Arial" pitchFamily="34" charset="0"/>
                <a:ea typeface="ＭＳ Ｐゴシック" pitchFamily="34" charset="-128"/>
                <a:cs typeface="Times New Roman" pitchFamily="18" charset="0"/>
              </a:rPr>
              <a:t> </a:t>
            </a:r>
            <a:r>
              <a:rPr lang="en-US" dirty="0">
                <a:latin typeface="Arial" pitchFamily="34" charset="0"/>
                <a:ea typeface="ＭＳ Ｐゴシック" pitchFamily="34" charset="-128"/>
                <a:cs typeface="Times New Roman" pitchFamily="18" charset="0"/>
              </a:rPr>
              <a:t>rates</a:t>
            </a:r>
            <a:r>
              <a:rPr lang="en-US" baseline="0" dirty="0">
                <a:latin typeface="Arial" pitchFamily="34" charset="0"/>
                <a:ea typeface="ＭＳ Ｐゴシック" pitchFamily="34" charset="-128"/>
                <a:cs typeface="Times New Roman" pitchFamily="18" charset="0"/>
              </a:rPr>
              <a:t> have been</a:t>
            </a:r>
            <a:r>
              <a:rPr lang="en-US" dirty="0">
                <a:latin typeface="Arial" pitchFamily="34" charset="0"/>
                <a:ea typeface="ＭＳ Ｐゴシック" pitchFamily="34" charset="-128"/>
                <a:cs typeface="Times New Roman" pitchFamily="18" charset="0"/>
              </a:rPr>
              <a:t> declining</a:t>
            </a:r>
            <a:r>
              <a:rPr lang="en-US" baseline="0" dirty="0">
                <a:latin typeface="Arial" pitchFamily="34" charset="0"/>
                <a:ea typeface="ＭＳ Ｐゴシック" pitchFamily="34" charset="-128"/>
                <a:cs typeface="Times New Roman" pitchFamily="18" charset="0"/>
              </a:rPr>
              <a:t> since the mid-1980s. </a:t>
            </a:r>
            <a:r>
              <a:rPr lang="en-US" dirty="0">
                <a:latin typeface="Arial" pitchFamily="34" charset="0"/>
                <a:ea typeface="ＭＳ Ｐゴシック" pitchFamily="34" charset="-128"/>
                <a:cs typeface="Times New Roman" pitchFamily="18" charset="0"/>
              </a:rPr>
              <a:t>In contrast, incidence rates are increasing for cancers of the liver, thyroid,</a:t>
            </a:r>
            <a:r>
              <a:rPr lang="en-US" baseline="0" dirty="0">
                <a:latin typeface="Arial" pitchFamily="34" charset="0"/>
                <a:ea typeface="ＭＳ Ｐゴシック" pitchFamily="34" charset="-128"/>
                <a:cs typeface="Times New Roman" pitchFamily="18" charset="0"/>
              </a:rPr>
              <a:t> and uterine corpus. </a:t>
            </a:r>
            <a:endParaRPr lang="en-US" dirty="0">
              <a:latin typeface="Arial" pitchFamily="34" charset="0"/>
              <a:ea typeface="ＭＳ Ｐゴシック" pitchFamily="34" charset="-128"/>
              <a:cs typeface="Times New Roman" pitchFamily="18" charset="0"/>
            </a:endParaRPr>
          </a:p>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6</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Arial" pitchFamily="34" charset="0"/>
                <a:ea typeface="ＭＳ Ｐゴシック" pitchFamily="34" charset="-128"/>
              </a:rPr>
              <a:t>Cancer incidence rates are higher in males than in females for</a:t>
            </a:r>
            <a:r>
              <a:rPr lang="en-US" baseline="0" dirty="0">
                <a:latin typeface="Arial" pitchFamily="34" charset="0"/>
                <a:ea typeface="ＭＳ Ｐゴシック" pitchFamily="34" charset="-128"/>
              </a:rPr>
              <a:t> </a:t>
            </a:r>
            <a:r>
              <a:rPr lang="en-US" dirty="0">
                <a:latin typeface="Arial" pitchFamily="34" charset="0"/>
                <a:ea typeface="ＭＳ Ｐゴシック" pitchFamily="34" charset="-128"/>
              </a:rPr>
              <a:t>each racial/ethnic population. The highest incidence rates </a:t>
            </a:r>
            <a:r>
              <a:rPr lang="en-US" baseline="0" dirty="0">
                <a:latin typeface="Arial" pitchFamily="34" charset="0"/>
                <a:ea typeface="ＭＳ Ｐゴシック" pitchFamily="34" charset="-128"/>
              </a:rPr>
              <a:t>are in blacks among males and in whites among females. Asian/Pacific Islanders have the lowest rates in both sexes. </a:t>
            </a:r>
            <a:endParaRPr lang="en-US" dirty="0">
              <a:latin typeface="Arial" pitchFamily="34" charset="0"/>
              <a:ea typeface="ＭＳ Ｐゴシック" pitchFamily="34" charset="-128"/>
            </a:endParaRPr>
          </a:p>
          <a:p>
            <a:pPr eaLnBrk="1" hangingPunct="1"/>
            <a:r>
              <a:rPr lang="en-US" dirty="0">
                <a:latin typeface="Arial" pitchFamily="34" charset="0"/>
                <a:ea typeface="ＭＳ Ｐゴシック" pitchFamily="34" charset="-128"/>
              </a:rPr>
              <a:t> </a:t>
            </a:r>
          </a:p>
          <a:p>
            <a:pPr eaLnBrk="1" hangingPunct="1"/>
            <a:r>
              <a:rPr lang="en-US" b="0" dirty="0">
                <a:latin typeface="Arial" pitchFamily="34" charset="0"/>
                <a:ea typeface="ＭＳ Ｐゴシック" pitchFamily="34" charset="-128"/>
              </a:rPr>
              <a:t>It is important to note that rates </a:t>
            </a:r>
            <a:r>
              <a:rPr lang="en-US" dirty="0">
                <a:latin typeface="Arial" pitchFamily="34" charset="0"/>
                <a:ea typeface="ＭＳ Ｐゴシック" pitchFamily="34" charset="-128"/>
              </a:rPr>
              <a:t>for populations other than white and black</a:t>
            </a:r>
            <a:r>
              <a:rPr lang="en-US" baseline="0" dirty="0">
                <a:latin typeface="Arial" pitchFamily="34" charset="0"/>
                <a:ea typeface="ＭＳ Ｐゴシック" pitchFamily="34" charset="-128"/>
              </a:rPr>
              <a:t> individuals</a:t>
            </a:r>
            <a:r>
              <a:rPr lang="en-US" dirty="0">
                <a:latin typeface="Arial" pitchFamily="34" charset="0"/>
                <a:ea typeface="ＭＳ Ｐゴシック" pitchFamily="34" charset="-128"/>
              </a:rPr>
              <a:t> may be underestimated due</a:t>
            </a:r>
            <a:r>
              <a:rPr lang="en-US" baseline="0" dirty="0">
                <a:latin typeface="Arial" pitchFamily="34" charset="0"/>
                <a:ea typeface="ＭＳ Ｐゴシック" pitchFamily="34" charset="-128"/>
              </a:rPr>
              <a:t> to incomplete information on</a:t>
            </a:r>
            <a:r>
              <a:rPr lang="en-US" dirty="0">
                <a:latin typeface="Arial" pitchFamily="34" charset="0"/>
                <a:ea typeface="ＭＳ Ｐゴシック" pitchFamily="34" charset="-128"/>
              </a:rPr>
              <a:t> race/ethnicity in medical records. </a:t>
            </a:r>
          </a:p>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7</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Since the mid-1970s, cancer incidence rates</a:t>
            </a:r>
            <a:r>
              <a:rPr lang="en-US" baseline="0" dirty="0">
                <a:latin typeface="Arial" pitchFamily="34" charset="0"/>
                <a:ea typeface="ＭＳ Ｐゴシック" pitchFamily="34" charset="-128"/>
                <a:cs typeface="Times New Roman" pitchFamily="18" charset="0"/>
              </a:rPr>
              <a:t> for all sites combined have been substantially </a:t>
            </a:r>
            <a:r>
              <a:rPr lang="en-US" dirty="0">
                <a:latin typeface="Arial" pitchFamily="34" charset="0"/>
                <a:ea typeface="ＭＳ Ｐゴシック" pitchFamily="34" charset="-128"/>
                <a:cs typeface="Times New Roman" pitchFamily="18" charset="0"/>
              </a:rPr>
              <a:t>higher among black than white males,</a:t>
            </a:r>
            <a:r>
              <a:rPr lang="en-US" baseline="0" dirty="0">
                <a:latin typeface="Arial" pitchFamily="34" charset="0"/>
                <a:ea typeface="ＭＳ Ｐゴシック" pitchFamily="34" charset="-128"/>
                <a:cs typeface="Times New Roman" pitchFamily="18" charset="0"/>
              </a:rPr>
              <a:t> while</a:t>
            </a:r>
            <a:r>
              <a:rPr lang="en-US" dirty="0">
                <a:latin typeface="Arial" pitchFamily="34" charset="0"/>
                <a:ea typeface="ＭＳ Ｐゴシック" pitchFamily="34" charset="-128"/>
                <a:cs typeface="Times New Roman" pitchFamily="18" charset="0"/>
              </a:rPr>
              <a:t> among</a:t>
            </a:r>
            <a:r>
              <a:rPr lang="en-US" baseline="0" dirty="0">
                <a:latin typeface="Arial" pitchFamily="34" charset="0"/>
                <a:ea typeface="ＭＳ Ｐゴシック" pitchFamily="34" charset="-128"/>
                <a:cs typeface="Times New Roman" pitchFamily="18" charset="0"/>
              </a:rPr>
              <a:t> females </a:t>
            </a:r>
            <a:r>
              <a:rPr lang="en-US" dirty="0">
                <a:latin typeface="Arial" pitchFamily="34" charset="0"/>
                <a:ea typeface="ＭＳ Ｐゴシック" pitchFamily="34" charset="-128"/>
                <a:cs typeface="Times New Roman" pitchFamily="18" charset="0"/>
              </a:rPr>
              <a:t>rates are similar but are slightly higher in whites</a:t>
            </a:r>
            <a:r>
              <a:rPr lang="en-US" baseline="0" dirty="0">
                <a:latin typeface="Arial" pitchFamily="34" charset="0"/>
                <a:ea typeface="ＭＳ Ｐゴシック" pitchFamily="34" charset="-128"/>
                <a:cs typeface="Times New Roman" pitchFamily="18" charset="0"/>
              </a:rPr>
              <a:t>.</a:t>
            </a:r>
            <a:r>
              <a:rPr lang="en-US" dirty="0">
                <a:latin typeface="Arial" pitchFamily="34" charset="0"/>
                <a:ea typeface="ＭＳ Ｐゴシック" pitchFamily="34" charset="-128"/>
                <a:cs typeface="Times New Roman" pitchFamily="18" charset="0"/>
              </a:rPr>
              <a:t> The</a:t>
            </a:r>
            <a:r>
              <a:rPr lang="en-US" baseline="0" dirty="0">
                <a:latin typeface="Arial" pitchFamily="34" charset="0"/>
                <a:ea typeface="ＭＳ Ｐゴシック" pitchFamily="34" charset="-128"/>
                <a:cs typeface="Times New Roman" pitchFamily="18" charset="0"/>
              </a:rPr>
              <a:t> higher rates among white compared to black females</a:t>
            </a:r>
            <a:r>
              <a:rPr lang="en-US" dirty="0">
                <a:latin typeface="Arial" pitchFamily="34" charset="0"/>
                <a:ea typeface="ＭＳ Ｐゴシック" pitchFamily="34" charset="-128"/>
                <a:cs typeface="Times New Roman" pitchFamily="18" charset="0"/>
              </a:rPr>
              <a:t> has been </a:t>
            </a:r>
            <a:r>
              <a:rPr lang="en-US" dirty="0">
                <a:latin typeface="Arial" pitchFamily="34" charset="0"/>
                <a:ea typeface="ＭＳ Ｐゴシック" pitchFamily="34" charset="-128"/>
              </a:rPr>
              <a:t>driven by lung and breast cancers; however</a:t>
            </a:r>
            <a:r>
              <a:rPr lang="en-US" baseline="0" dirty="0">
                <a:latin typeface="Arial" pitchFamily="34" charset="0"/>
                <a:ea typeface="ＭＳ Ｐゴシック" pitchFamily="34" charset="-128"/>
              </a:rPr>
              <a:t>, breast cancer incidence rates in these two groups converged in 2012. </a:t>
            </a:r>
            <a:endParaRPr lang="en-US" dirty="0">
              <a:latin typeface="Arial" pitchFamily="34" charset="0"/>
              <a:ea typeface="ＭＳ Ｐゴシック" pitchFamily="34" charset="-128"/>
            </a:endParaRPr>
          </a:p>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8</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Arial" pitchFamily="34" charset="0"/>
                <a:ea typeface="ＭＳ Ｐゴシック" pitchFamily="34" charset="-128"/>
                <a:cs typeface="Times New Roman" pitchFamily="18" charset="0"/>
              </a:rPr>
              <a:t>The next four slides look at the lifetime probability of developing cancer and cancer survival.</a:t>
            </a:r>
          </a:p>
          <a:p>
            <a:pPr eaLnBrk="1" hangingPunct="1"/>
            <a:endParaRPr lang="en-US" dirty="0">
              <a:latin typeface="Arial" pitchFamily="34" charset="0"/>
              <a:ea typeface="ＭＳ Ｐゴシック" pitchFamily="34" charset="-128"/>
              <a:cs typeface="Times New Roman" pitchFamily="18" charset="0"/>
            </a:endParaRPr>
          </a:p>
          <a:p>
            <a:pPr eaLnBrk="1" hangingPunct="1"/>
            <a:r>
              <a:rPr lang="en-US" dirty="0">
                <a:latin typeface="Arial" pitchFamily="34" charset="0"/>
                <a:ea typeface="ＭＳ Ｐゴシック" pitchFamily="34" charset="-128"/>
                <a:cs typeface="Times New Roman" pitchFamily="18" charset="0"/>
              </a:rPr>
              <a:t>For American males, the average lifetime risk of developing cancer is one in two, or 42%. These figures are based on the entire male population and vary for individuals because of lifestyle and other factors. For example, cancer risk among smokers</a:t>
            </a:r>
            <a:r>
              <a:rPr lang="en-US" baseline="0" dirty="0">
                <a:latin typeface="Arial" pitchFamily="34" charset="0"/>
                <a:ea typeface="ＭＳ Ｐゴシック" pitchFamily="34" charset="-128"/>
                <a:cs typeface="Times New Roman" pitchFamily="18" charset="0"/>
              </a:rPr>
              <a:t> is higher than among nonsmokers.</a:t>
            </a:r>
            <a:endParaRPr lang="en-US" dirty="0">
              <a:latin typeface="Arial" pitchFamily="34" charset="0"/>
              <a:ea typeface="ＭＳ Ｐゴシック" pitchFamily="34" charset="-128"/>
            </a:endParaRPr>
          </a:p>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116" eaLnBrk="0" hangingPunct="0">
              <a:defRPr sz="2400">
                <a:solidFill>
                  <a:schemeClr val="tx1"/>
                </a:solidFill>
                <a:latin typeface="KeplerRegular" pitchFamily="2" charset="0"/>
                <a:ea typeface="ＭＳ Ｐゴシック" pitchFamily="34" charset="-128"/>
              </a:defRPr>
            </a:lvl1pPr>
            <a:lvl2pPr marL="750174" indent="-288529" defTabSz="936116" eaLnBrk="0" hangingPunct="0">
              <a:defRPr sz="2400">
                <a:solidFill>
                  <a:schemeClr val="tx1"/>
                </a:solidFill>
                <a:latin typeface="KeplerRegular" pitchFamily="2" charset="0"/>
                <a:ea typeface="ＭＳ Ｐゴシック" pitchFamily="34" charset="-128"/>
              </a:defRPr>
            </a:lvl2pPr>
            <a:lvl3pPr marL="1154115" indent="-230823" defTabSz="936116" eaLnBrk="0" hangingPunct="0">
              <a:defRPr sz="2400">
                <a:solidFill>
                  <a:schemeClr val="tx1"/>
                </a:solidFill>
                <a:latin typeface="KeplerRegular" pitchFamily="2" charset="0"/>
                <a:ea typeface="ＭＳ Ｐゴシック" pitchFamily="34" charset="-128"/>
              </a:defRPr>
            </a:lvl3pPr>
            <a:lvl4pPr marL="1615761" indent="-230823" defTabSz="936116" eaLnBrk="0" hangingPunct="0">
              <a:defRPr sz="2400">
                <a:solidFill>
                  <a:schemeClr val="tx1"/>
                </a:solidFill>
                <a:latin typeface="KeplerRegular" pitchFamily="2" charset="0"/>
                <a:ea typeface="ＭＳ Ｐゴシック" pitchFamily="34" charset="-128"/>
              </a:defRPr>
            </a:lvl4pPr>
            <a:lvl5pPr marL="2077407" indent="-230823" defTabSz="936116" eaLnBrk="0" hangingPunct="0">
              <a:defRPr sz="2400">
                <a:solidFill>
                  <a:schemeClr val="tx1"/>
                </a:solidFill>
                <a:latin typeface="KeplerRegular" pitchFamily="2" charset="0"/>
                <a:ea typeface="ＭＳ Ｐゴシック" pitchFamily="34" charset="-128"/>
              </a:defRPr>
            </a:lvl5pPr>
            <a:lvl6pPr marL="2539053"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3000700"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462346"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923991" indent="-230823" algn="r" defTabSz="936116"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eaLnBrk="1" hangingPunct="1"/>
            <a:fld id="{BA170EC9-1DAD-4832-8D79-611411BB482E}" type="slidenum">
              <a:rPr lang="en-US" sz="1200">
                <a:solidFill>
                  <a:prstClr val="black"/>
                </a:solidFill>
              </a:rPr>
              <a:pPr eaLnBrk="1" hangingPunct="1"/>
              <a:t>9</a:t>
            </a:fld>
            <a:endParaRPr lang="en-US" sz="1200" dirty="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The risk of</a:t>
            </a:r>
            <a:r>
              <a:rPr lang="en-US" baseline="0" dirty="0">
                <a:latin typeface="Arial" pitchFamily="34" charset="0"/>
                <a:ea typeface="ＭＳ Ｐゴシック" pitchFamily="34" charset="-128"/>
                <a:cs typeface="Times New Roman" pitchFamily="18" charset="0"/>
              </a:rPr>
              <a:t> an American woman developing cancer over her</a:t>
            </a:r>
            <a:r>
              <a:rPr lang="en-US" dirty="0">
                <a:latin typeface="Arial" pitchFamily="34" charset="0"/>
                <a:ea typeface="ＭＳ Ｐゴシック" pitchFamily="34" charset="-128"/>
                <a:cs typeface="Times New Roman" pitchFamily="18" charset="0"/>
              </a:rPr>
              <a:t> lifetime is one in three, or 38%.  </a:t>
            </a:r>
          </a:p>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269AAE-69B4-45D1-BF99-EA138C30DB1F}" type="datetimeFigureOut">
              <a:rPr lang="en-US">
                <a:solidFill>
                  <a:prstClr val="black">
                    <a:tint val="75000"/>
                  </a:prstClr>
                </a:solidFill>
              </a:rPr>
              <a:pPr/>
              <a:t>7/16/2016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6241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269AAE-69B4-45D1-BF99-EA138C30DB1F}" type="datetimeFigureOut">
              <a:rPr lang="en-US">
                <a:solidFill>
                  <a:prstClr val="black">
                    <a:tint val="75000"/>
                  </a:prstClr>
                </a:solidFill>
              </a:rPr>
              <a:pPr/>
              <a:t>7/16/2016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8624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269AAE-69B4-45D1-BF99-EA138C30DB1F}" type="datetimeFigureOut">
              <a:rPr lang="en-US">
                <a:solidFill>
                  <a:prstClr val="black">
                    <a:tint val="75000"/>
                  </a:prstClr>
                </a:solidFill>
              </a:rPr>
              <a:pPr/>
              <a:t>7/16/2016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68318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588"/>
            <a:ext cx="7808913" cy="50276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fontAlgn="base">
              <a:spcBef>
                <a:spcPct val="0"/>
              </a:spcBef>
              <a:spcAft>
                <a:spcPct val="0"/>
              </a:spcAft>
            </a:pPr>
            <a:endParaRPr lang="en-US" sz="2400" dirty="0">
              <a:solidFill>
                <a:srgbClr val="000000"/>
              </a:solidFill>
              <a:latin typeface="KeplerRegular" pitchFamily="2" charset="0"/>
              <a:ea typeface="ＭＳ Ｐゴシック" pitchFamily="34" charset="-128"/>
            </a:endParaRPr>
          </a:p>
        </p:txBody>
      </p:sp>
      <p:pic>
        <p:nvPicPr>
          <p:cNvPr id="5"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2700" y="5943600"/>
            <a:ext cx="971550"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651" name="Rectangle 3"/>
          <p:cNvSpPr>
            <a:spLocks noGrp="1" noChangeArrowheads="1"/>
          </p:cNvSpPr>
          <p:nvPr>
            <p:ph type="ctrTitle"/>
          </p:nvPr>
        </p:nvSpPr>
        <p:spPr bwMode="white">
          <a:xfrm>
            <a:off x="1676400" y="273050"/>
            <a:ext cx="5754688" cy="762000"/>
          </a:xfrm>
        </p:spPr>
        <p:txBody>
          <a:bodyPr/>
          <a:lstStyle>
            <a:lvl1pPr>
              <a:lnSpc>
                <a:spcPct val="90000"/>
              </a:lnSpc>
              <a:defRPr>
                <a:solidFill>
                  <a:schemeClr val="bg1"/>
                </a:solidFill>
              </a:defRPr>
            </a:lvl1pPr>
          </a:lstStyle>
          <a:p>
            <a:r>
              <a:rPr lang="en-US"/>
              <a:t>Click to edit Master title style</a:t>
            </a:r>
          </a:p>
        </p:txBody>
      </p:sp>
      <p:sp>
        <p:nvSpPr>
          <p:cNvPr id="411652" name="Rectangle 4"/>
          <p:cNvSpPr>
            <a:spLocks noGrp="1" noChangeArrowheads="1"/>
          </p:cNvSpPr>
          <p:nvPr>
            <p:ph type="subTitle" idx="1"/>
          </p:nvPr>
        </p:nvSpPr>
        <p:spPr bwMode="white">
          <a:xfrm>
            <a:off x="1676400" y="1219200"/>
            <a:ext cx="5754688" cy="1752600"/>
          </a:xfrm>
        </p:spPr>
        <p:txBody>
          <a:bodyPr/>
          <a:lstStyle>
            <a:lvl1pPr>
              <a:defRPr sz="2800">
                <a:solidFill>
                  <a:schemeClr val="bg1"/>
                </a:solidFill>
                <a:latin typeface="KeplerRegular" pitchFamily="2" charset="0"/>
              </a:defRPr>
            </a:lvl1pPr>
          </a:lstStyle>
          <a:p>
            <a:r>
              <a:rPr lang="en-US"/>
              <a:t>Click to edit Master subtitle style</a:t>
            </a:r>
          </a:p>
        </p:txBody>
      </p:sp>
      <p:sp>
        <p:nvSpPr>
          <p:cNvPr id="6" name="Rectangle 5"/>
          <p:cNvSpPr>
            <a:spLocks noGrp="1" noChangeArrowheads="1"/>
          </p:cNvSpPr>
          <p:nvPr>
            <p:ph type="ftr" sz="quarter" idx="10"/>
          </p:nvPr>
        </p:nvSpPr>
        <p:spPr>
          <a:xfrm>
            <a:off x="4572000" y="6400800"/>
            <a:ext cx="2895600" cy="304800"/>
          </a:xfrm>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1807468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137921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67485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76400" y="1219200"/>
            <a:ext cx="3314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3500" y="1219200"/>
            <a:ext cx="3314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78386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2214096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25113783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12214447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104389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269AAE-69B4-45D1-BF99-EA138C30DB1F}" type="datetimeFigureOut">
              <a:rPr lang="en-US">
                <a:solidFill>
                  <a:prstClr val="black">
                    <a:tint val="75000"/>
                  </a:prstClr>
                </a:solidFill>
              </a:rPr>
              <a:pPr/>
              <a:t>7/16/2016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587782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3729135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6053144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71463"/>
            <a:ext cx="1695450" cy="58245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76400" y="271463"/>
            <a:ext cx="4933950" cy="5824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25643172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76400" y="271463"/>
            <a:ext cx="6781800" cy="762000"/>
          </a:xfrm>
        </p:spPr>
        <p:txBody>
          <a:bodyPr/>
          <a:lstStyle/>
          <a:p>
            <a:r>
              <a:rPr lang="en-US"/>
              <a:t>Click to edit Master title style</a:t>
            </a:r>
          </a:p>
        </p:txBody>
      </p:sp>
      <p:sp>
        <p:nvSpPr>
          <p:cNvPr id="3" name="Chart Placeholder 2"/>
          <p:cNvSpPr>
            <a:spLocks noGrp="1"/>
          </p:cNvSpPr>
          <p:nvPr>
            <p:ph type="chart" idx="1"/>
          </p:nvPr>
        </p:nvSpPr>
        <p:spPr>
          <a:xfrm>
            <a:off x="1676400" y="1219200"/>
            <a:ext cx="6781800" cy="4876800"/>
          </a:xfrm>
        </p:spPr>
        <p:txBody>
          <a:bodyPr/>
          <a:lstStyle/>
          <a:p>
            <a:pPr lvl="0"/>
            <a:endParaRPr lang="en-US" noProof="0" dirty="0"/>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27795945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676400" y="271463"/>
            <a:ext cx="6781800" cy="762000"/>
          </a:xfrm>
        </p:spPr>
        <p:txBody>
          <a:bodyPr/>
          <a:lstStyle/>
          <a:p>
            <a:r>
              <a:rPr lang="en-US"/>
              <a:t>Click to edit Master title style</a:t>
            </a:r>
          </a:p>
        </p:txBody>
      </p:sp>
      <p:sp>
        <p:nvSpPr>
          <p:cNvPr id="3" name="Content Placeholder 2"/>
          <p:cNvSpPr>
            <a:spLocks noGrp="1"/>
          </p:cNvSpPr>
          <p:nvPr>
            <p:ph sz="quarter" idx="1"/>
          </p:nvPr>
        </p:nvSpPr>
        <p:spPr>
          <a:xfrm>
            <a:off x="1676400" y="1219200"/>
            <a:ext cx="33147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143500" y="1219200"/>
            <a:ext cx="33147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676400" y="3733800"/>
            <a:ext cx="33147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5143500" y="3733800"/>
            <a:ext cx="33147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p:txBody>
          <a:bodyPr/>
          <a:lstStyle>
            <a:lvl1pPr algn="l" fontAlgn="auto">
              <a:spcBef>
                <a:spcPts val="0"/>
              </a:spcBef>
              <a:spcAft>
                <a:spcPts val="0"/>
              </a:spcAft>
              <a:defRPr>
                <a:ea typeface="+mn-ea"/>
              </a:defRPr>
            </a:lvl1pPr>
          </a:lstStyle>
          <a:p>
            <a:pPr>
              <a:defRPr/>
            </a:pPr>
            <a:endParaRPr lang="en-US" dirty="0">
              <a:solidFill>
                <a:srgbClr val="000000"/>
              </a:solidFill>
            </a:endParaRPr>
          </a:p>
        </p:txBody>
      </p:sp>
    </p:spTree>
    <p:extLst>
      <p:ext uri="{BB962C8B-B14F-4D97-AF65-F5344CB8AC3E}">
        <p14:creationId xmlns:p14="http://schemas.microsoft.com/office/powerpoint/2010/main" val="151155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269AAE-69B4-45D1-BF99-EA138C30DB1F}" type="datetimeFigureOut">
              <a:rPr lang="en-US">
                <a:solidFill>
                  <a:prstClr val="black">
                    <a:tint val="75000"/>
                  </a:prstClr>
                </a:solidFill>
              </a:rPr>
              <a:pPr/>
              <a:t>7/16/2016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3053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269AAE-69B4-45D1-BF99-EA138C30DB1F}" type="datetimeFigureOut">
              <a:rPr lang="en-US">
                <a:solidFill>
                  <a:prstClr val="black">
                    <a:tint val="75000"/>
                  </a:prstClr>
                </a:solidFill>
              </a:rPr>
              <a:pPr/>
              <a:t>7/16/2016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1247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269AAE-69B4-45D1-BF99-EA138C30DB1F}" type="datetimeFigureOut">
              <a:rPr lang="en-US">
                <a:solidFill>
                  <a:prstClr val="black">
                    <a:tint val="75000"/>
                  </a:prstClr>
                </a:solidFill>
              </a:rPr>
              <a:pPr/>
              <a:t>7/16/2016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4296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269AAE-69B4-45D1-BF99-EA138C30DB1F}" type="datetimeFigureOut">
              <a:rPr lang="en-US">
                <a:solidFill>
                  <a:prstClr val="black">
                    <a:tint val="75000"/>
                  </a:prstClr>
                </a:solidFill>
              </a:rPr>
              <a:pPr/>
              <a:t>7/16/2016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9585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69AAE-69B4-45D1-BF99-EA138C30DB1F}" type="datetimeFigureOut">
              <a:rPr lang="en-US">
                <a:solidFill>
                  <a:prstClr val="black">
                    <a:tint val="75000"/>
                  </a:prstClr>
                </a:solidFill>
              </a:rPr>
              <a:pPr/>
              <a:t>7/16/2016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1162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269AAE-69B4-45D1-BF99-EA138C30DB1F}" type="datetimeFigureOut">
              <a:rPr lang="en-US">
                <a:solidFill>
                  <a:prstClr val="black">
                    <a:tint val="75000"/>
                  </a:prstClr>
                </a:solidFill>
              </a:rPr>
              <a:pPr/>
              <a:t>7/16/2016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95584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269AAE-69B4-45D1-BF99-EA138C30DB1F}" type="datetimeFigureOut">
              <a:rPr lang="en-US">
                <a:solidFill>
                  <a:prstClr val="black">
                    <a:tint val="75000"/>
                  </a:prstClr>
                </a:solidFill>
              </a:rPr>
              <a:pPr/>
              <a:t>7/16/2016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754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69AAE-69B4-45D1-BF99-EA138C30DB1F}" type="datetimeFigureOut">
              <a:rPr lang="en-US" smtClean="0">
                <a:solidFill>
                  <a:prstClr val="black">
                    <a:tint val="75000"/>
                  </a:prstClr>
                </a:solidFill>
              </a:rPr>
              <a:pPr/>
              <a:t>7/16/2016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C0701-7F5E-429C-9BBA-04F2FFD7761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082453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676400" y="271463"/>
            <a:ext cx="6781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676400" y="1219200"/>
            <a:ext cx="6781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628" name="Rectangle 4"/>
          <p:cNvSpPr>
            <a:spLocks noGrp="1" noChangeArrowheads="1"/>
          </p:cNvSpPr>
          <p:nvPr>
            <p:ph type="ftr" sz="quarter" idx="3"/>
          </p:nvPr>
        </p:nvSpPr>
        <p:spPr bwMode="auto">
          <a:xfrm>
            <a:off x="5562600" y="6400800"/>
            <a:ext cx="2895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900">
                <a:latin typeface="FrutigerBold" pitchFamily="2" charset="0"/>
              </a:defRPr>
            </a:lvl1pPr>
          </a:lstStyle>
          <a:p>
            <a:pPr algn="r" fontAlgn="base">
              <a:spcBef>
                <a:spcPct val="0"/>
              </a:spcBef>
              <a:spcAft>
                <a:spcPct val="0"/>
              </a:spcAft>
              <a:defRPr/>
            </a:pPr>
            <a:endParaRPr lang="en-US" dirty="0">
              <a:solidFill>
                <a:srgbClr val="000000"/>
              </a:solidFill>
              <a:ea typeface="ＭＳ Ｐゴシック" pitchFamily="34" charset="-128"/>
            </a:endParaRPr>
          </a:p>
        </p:txBody>
      </p:sp>
      <p:sp>
        <p:nvSpPr>
          <p:cNvPr id="2053" name="Rectangle 7"/>
          <p:cNvSpPr>
            <a:spLocks noChangeArrowheads="1"/>
          </p:cNvSpPr>
          <p:nvPr userDrawn="1"/>
        </p:nvSpPr>
        <p:spPr bwMode="auto">
          <a:xfrm>
            <a:off x="0" y="1600200"/>
            <a:ext cx="914400" cy="5257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fontAlgn="base">
              <a:spcBef>
                <a:spcPct val="0"/>
              </a:spcBef>
              <a:spcAft>
                <a:spcPct val="0"/>
              </a:spcAft>
            </a:pPr>
            <a:endParaRPr lang="en-US" sz="2400" dirty="0">
              <a:solidFill>
                <a:srgbClr val="000000"/>
              </a:solidFill>
              <a:latin typeface="KeplerRegular" pitchFamily="2" charset="0"/>
              <a:ea typeface="ＭＳ Ｐゴシック" pitchFamily="34" charset="-128"/>
            </a:endParaRPr>
          </a:p>
        </p:txBody>
      </p:sp>
      <p:sp>
        <p:nvSpPr>
          <p:cNvPr id="2054" name="Rectangle 7"/>
          <p:cNvSpPr>
            <a:spLocks noChangeArrowheads="1"/>
          </p:cNvSpPr>
          <p:nvPr userDrawn="1"/>
        </p:nvSpPr>
        <p:spPr bwMode="auto">
          <a:xfrm>
            <a:off x="0" y="0"/>
            <a:ext cx="914400" cy="1524000"/>
          </a:xfrm>
          <a:prstGeom prst="rect">
            <a:avLst/>
          </a:prstGeom>
          <a:solidFill>
            <a:schemeClr val="bg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fontAlgn="base">
              <a:spcBef>
                <a:spcPct val="0"/>
              </a:spcBef>
              <a:spcAft>
                <a:spcPct val="0"/>
              </a:spcAft>
            </a:pPr>
            <a:endParaRPr lang="en-US" sz="2400" dirty="0">
              <a:solidFill>
                <a:srgbClr val="000000"/>
              </a:solidFill>
              <a:latin typeface="KeplerRegular" pitchFamily="2" charset="0"/>
              <a:ea typeface="ＭＳ Ｐゴシック" pitchFamily="34" charset="-128"/>
            </a:endParaRPr>
          </a:p>
        </p:txBody>
      </p:sp>
    </p:spTree>
    <p:extLst>
      <p:ext uri="{BB962C8B-B14F-4D97-AF65-F5344CB8AC3E}">
        <p14:creationId xmlns:p14="http://schemas.microsoft.com/office/powerpoint/2010/main" val="13411572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rtl="0" eaLnBrk="0" fontAlgn="base" hangingPunct="0">
        <a:spcBef>
          <a:spcPct val="0"/>
        </a:spcBef>
        <a:spcAft>
          <a:spcPct val="0"/>
        </a:spcAft>
        <a:defRPr sz="3000">
          <a:solidFill>
            <a:schemeClr val="tx1"/>
          </a:solidFill>
          <a:latin typeface="+mj-lt"/>
          <a:ea typeface="+mj-ea"/>
          <a:cs typeface="+mj-cs"/>
        </a:defRPr>
      </a:lvl1pPr>
      <a:lvl2pPr algn="l" rtl="0" eaLnBrk="0" fontAlgn="base" hangingPunct="0">
        <a:spcBef>
          <a:spcPct val="0"/>
        </a:spcBef>
        <a:spcAft>
          <a:spcPct val="0"/>
        </a:spcAft>
        <a:defRPr sz="3000">
          <a:solidFill>
            <a:schemeClr val="tx1"/>
          </a:solidFill>
          <a:latin typeface="FrutigerBold" pitchFamily="2" charset="0"/>
          <a:ea typeface="Arial" charset="0"/>
          <a:cs typeface="Arial" charset="0"/>
        </a:defRPr>
      </a:lvl2pPr>
      <a:lvl3pPr algn="l" rtl="0" eaLnBrk="0" fontAlgn="base" hangingPunct="0">
        <a:spcBef>
          <a:spcPct val="0"/>
        </a:spcBef>
        <a:spcAft>
          <a:spcPct val="0"/>
        </a:spcAft>
        <a:defRPr sz="3000">
          <a:solidFill>
            <a:schemeClr val="tx1"/>
          </a:solidFill>
          <a:latin typeface="FrutigerBold" pitchFamily="2" charset="0"/>
          <a:ea typeface="Arial" charset="0"/>
          <a:cs typeface="Arial" charset="0"/>
        </a:defRPr>
      </a:lvl3pPr>
      <a:lvl4pPr algn="l" rtl="0" eaLnBrk="0" fontAlgn="base" hangingPunct="0">
        <a:spcBef>
          <a:spcPct val="0"/>
        </a:spcBef>
        <a:spcAft>
          <a:spcPct val="0"/>
        </a:spcAft>
        <a:defRPr sz="3000">
          <a:solidFill>
            <a:schemeClr val="tx1"/>
          </a:solidFill>
          <a:latin typeface="FrutigerBold" pitchFamily="2" charset="0"/>
          <a:ea typeface="Arial" charset="0"/>
          <a:cs typeface="Arial" charset="0"/>
        </a:defRPr>
      </a:lvl4pPr>
      <a:lvl5pPr algn="l" rtl="0" eaLnBrk="0" fontAlgn="base" hangingPunct="0">
        <a:spcBef>
          <a:spcPct val="0"/>
        </a:spcBef>
        <a:spcAft>
          <a:spcPct val="0"/>
        </a:spcAft>
        <a:defRPr sz="3000">
          <a:solidFill>
            <a:schemeClr val="tx1"/>
          </a:solidFill>
          <a:latin typeface="FrutigerBold" pitchFamily="2" charset="0"/>
          <a:ea typeface="Arial" charset="0"/>
          <a:cs typeface="Arial" charset="0"/>
        </a:defRPr>
      </a:lvl5pPr>
      <a:lvl6pPr marL="457200" algn="l" rtl="0" fontAlgn="base">
        <a:spcBef>
          <a:spcPct val="0"/>
        </a:spcBef>
        <a:spcAft>
          <a:spcPct val="0"/>
        </a:spcAft>
        <a:defRPr sz="3000">
          <a:solidFill>
            <a:schemeClr val="tx1"/>
          </a:solidFill>
          <a:latin typeface="FrutigerBold" pitchFamily="2" charset="0"/>
          <a:ea typeface="Arial" charset="0"/>
          <a:cs typeface="Arial" charset="0"/>
        </a:defRPr>
      </a:lvl6pPr>
      <a:lvl7pPr marL="914400" algn="l" rtl="0" fontAlgn="base">
        <a:spcBef>
          <a:spcPct val="0"/>
        </a:spcBef>
        <a:spcAft>
          <a:spcPct val="0"/>
        </a:spcAft>
        <a:defRPr sz="3000">
          <a:solidFill>
            <a:schemeClr val="tx1"/>
          </a:solidFill>
          <a:latin typeface="FrutigerBold" pitchFamily="2" charset="0"/>
          <a:ea typeface="Arial" charset="0"/>
          <a:cs typeface="Arial" charset="0"/>
        </a:defRPr>
      </a:lvl7pPr>
      <a:lvl8pPr marL="1371600" algn="l" rtl="0" fontAlgn="base">
        <a:spcBef>
          <a:spcPct val="0"/>
        </a:spcBef>
        <a:spcAft>
          <a:spcPct val="0"/>
        </a:spcAft>
        <a:defRPr sz="3000">
          <a:solidFill>
            <a:schemeClr val="tx1"/>
          </a:solidFill>
          <a:latin typeface="FrutigerBold" pitchFamily="2" charset="0"/>
          <a:ea typeface="Arial" charset="0"/>
          <a:cs typeface="Arial" charset="0"/>
        </a:defRPr>
      </a:lvl8pPr>
      <a:lvl9pPr marL="1828800" algn="l" rtl="0" fontAlgn="base">
        <a:spcBef>
          <a:spcPct val="0"/>
        </a:spcBef>
        <a:spcAft>
          <a:spcPct val="0"/>
        </a:spcAft>
        <a:defRPr sz="3000">
          <a:solidFill>
            <a:schemeClr val="tx1"/>
          </a:solidFill>
          <a:latin typeface="FrutigerBold" pitchFamily="2" charset="0"/>
          <a:ea typeface="Arial" charset="0"/>
          <a:cs typeface="Arial" charset="0"/>
        </a:defRPr>
      </a:lvl9pPr>
    </p:titleStyle>
    <p:bodyStyle>
      <a:lvl1pPr marL="342900" indent="-342900" algn="l" rtl="0" eaLnBrk="0" fontAlgn="base" hangingPunct="0">
        <a:spcBef>
          <a:spcPct val="100000"/>
        </a:spcBef>
        <a:spcAft>
          <a:spcPct val="0"/>
        </a:spcAft>
        <a:defRPr sz="2600">
          <a:solidFill>
            <a:schemeClr val="tx1"/>
          </a:solidFill>
          <a:latin typeface="+mn-lt"/>
          <a:ea typeface="+mn-ea"/>
          <a:cs typeface="+mn-cs"/>
        </a:defRPr>
      </a:lvl1pPr>
      <a:lvl2pPr marL="6350" indent="-4763" algn="l" rtl="0" eaLnBrk="0" fontAlgn="base" hangingPunct="0">
        <a:spcBef>
          <a:spcPct val="65000"/>
        </a:spcBef>
        <a:spcAft>
          <a:spcPct val="0"/>
        </a:spcAft>
        <a:defRPr sz="2400">
          <a:solidFill>
            <a:schemeClr val="tx1"/>
          </a:solidFill>
          <a:latin typeface="KeplerRegular" pitchFamily="2" charset="0"/>
          <a:ea typeface="+mn-ea"/>
          <a:cs typeface="+mn-cs"/>
        </a:defRPr>
      </a:lvl2pPr>
      <a:lvl3pPr marL="236538" indent="-228600" algn="l" rtl="0" eaLnBrk="0" fontAlgn="base" hangingPunct="0">
        <a:spcBef>
          <a:spcPct val="40000"/>
        </a:spcBef>
        <a:spcAft>
          <a:spcPct val="0"/>
        </a:spcAft>
        <a:buChar char="•"/>
        <a:defRPr sz="2400">
          <a:solidFill>
            <a:schemeClr val="tx1"/>
          </a:solidFill>
          <a:latin typeface="KeplerRegular" pitchFamily="2" charset="0"/>
          <a:ea typeface="+mn-ea"/>
          <a:cs typeface="+mn-cs"/>
        </a:defRPr>
      </a:lvl3pPr>
      <a:lvl4pPr marL="466725" indent="-228600" algn="l" rtl="0" eaLnBrk="0" fontAlgn="base" hangingPunct="0">
        <a:spcBef>
          <a:spcPct val="20000"/>
        </a:spcBef>
        <a:spcAft>
          <a:spcPct val="0"/>
        </a:spcAft>
        <a:buSzPct val="90000"/>
        <a:buChar char="•"/>
        <a:defRPr sz="2200">
          <a:solidFill>
            <a:schemeClr val="tx1"/>
          </a:solidFill>
          <a:latin typeface="KeplerRegular" pitchFamily="2" charset="0"/>
          <a:ea typeface="+mn-ea"/>
          <a:cs typeface="+mn-cs"/>
        </a:defRPr>
      </a:lvl4pPr>
      <a:lvl5pPr marL="696913" indent="-228600" algn="l" rtl="0" eaLnBrk="0" fontAlgn="base" hangingPunct="0">
        <a:spcBef>
          <a:spcPct val="10000"/>
        </a:spcBef>
        <a:spcAft>
          <a:spcPct val="0"/>
        </a:spcAft>
        <a:buSzPct val="90000"/>
        <a:buChar char="•"/>
        <a:defRPr sz="2200">
          <a:solidFill>
            <a:schemeClr val="tx1"/>
          </a:solidFill>
          <a:latin typeface="KeplerRegular" pitchFamily="2" charset="0"/>
          <a:ea typeface="+mn-ea"/>
          <a:cs typeface="+mn-cs"/>
        </a:defRPr>
      </a:lvl5pPr>
      <a:lvl6pPr marL="1154113" indent="-228600" algn="l" rtl="0" fontAlgn="base">
        <a:spcBef>
          <a:spcPct val="10000"/>
        </a:spcBef>
        <a:spcAft>
          <a:spcPct val="0"/>
        </a:spcAft>
        <a:buSzPct val="90000"/>
        <a:buChar char="•"/>
        <a:defRPr sz="2200">
          <a:solidFill>
            <a:schemeClr val="tx1"/>
          </a:solidFill>
          <a:latin typeface="KeplerRegular" pitchFamily="2" charset="0"/>
          <a:ea typeface="+mn-ea"/>
          <a:cs typeface="+mn-cs"/>
        </a:defRPr>
      </a:lvl6pPr>
      <a:lvl7pPr marL="1611313" indent="-228600" algn="l" rtl="0" fontAlgn="base">
        <a:spcBef>
          <a:spcPct val="10000"/>
        </a:spcBef>
        <a:spcAft>
          <a:spcPct val="0"/>
        </a:spcAft>
        <a:buSzPct val="90000"/>
        <a:buChar char="•"/>
        <a:defRPr sz="2200">
          <a:solidFill>
            <a:schemeClr val="tx1"/>
          </a:solidFill>
          <a:latin typeface="KeplerRegular" pitchFamily="2" charset="0"/>
          <a:ea typeface="+mn-ea"/>
          <a:cs typeface="+mn-cs"/>
        </a:defRPr>
      </a:lvl7pPr>
      <a:lvl8pPr marL="2068513" indent="-228600" algn="l" rtl="0" fontAlgn="base">
        <a:spcBef>
          <a:spcPct val="10000"/>
        </a:spcBef>
        <a:spcAft>
          <a:spcPct val="0"/>
        </a:spcAft>
        <a:buSzPct val="90000"/>
        <a:buChar char="•"/>
        <a:defRPr sz="2200">
          <a:solidFill>
            <a:schemeClr val="tx1"/>
          </a:solidFill>
          <a:latin typeface="KeplerRegular" pitchFamily="2" charset="0"/>
          <a:ea typeface="+mn-ea"/>
          <a:cs typeface="+mn-cs"/>
        </a:defRPr>
      </a:lvl8pPr>
      <a:lvl9pPr marL="2525713" indent="-228600" algn="l" rtl="0" fontAlgn="base">
        <a:spcBef>
          <a:spcPct val="10000"/>
        </a:spcBef>
        <a:spcAft>
          <a:spcPct val="0"/>
        </a:spcAft>
        <a:buSzPct val="90000"/>
        <a:buChar char="•"/>
        <a:defRPr sz="2200">
          <a:solidFill>
            <a:schemeClr val="tx1"/>
          </a:solidFill>
          <a:latin typeface="KeplerRegular" pitchFamily="2" charset="0"/>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 y="785336"/>
            <a:ext cx="7010400" cy="738664"/>
          </a:xfrm>
          <a:prstGeom prst="rect">
            <a:avLst/>
          </a:prstGeom>
          <a:noFill/>
        </p:spPr>
        <p:txBody>
          <a:bodyPr wrap="square" rtlCol="0">
            <a:spAutoFit/>
          </a:bodyPr>
          <a:lstStyle/>
          <a:p>
            <a:r>
              <a:rPr lang="en-US" sz="4200" kern="0" dirty="0">
                <a:solidFill>
                  <a:srgbClr val="FFFFFF"/>
                </a:solidFill>
                <a:latin typeface="Arial" pitchFamily="34" charset="0"/>
                <a:ea typeface="ＭＳ Ｐゴシック" pitchFamily="34" charset="-128"/>
                <a:cs typeface="Arial"/>
              </a:rPr>
              <a:t>Cancer Statistics </a:t>
            </a:r>
            <a:r>
              <a:rPr lang="en-US" sz="4200" b="1" kern="0" dirty="0">
                <a:solidFill>
                  <a:srgbClr val="FFFFFF"/>
                </a:solidFill>
                <a:latin typeface="Arial" pitchFamily="34" charset="0"/>
                <a:ea typeface="ＭＳ Ｐゴシック" pitchFamily="34" charset="-128"/>
                <a:cs typeface="Arial"/>
              </a:rPr>
              <a:t>2016</a:t>
            </a:r>
            <a:endParaRPr lang="en-US" dirty="0">
              <a:solidFill>
                <a:prstClr val="black"/>
              </a:solidFill>
            </a:endParaRPr>
          </a:p>
        </p:txBody>
      </p:sp>
      <p:sp>
        <p:nvSpPr>
          <p:cNvPr id="3" name="TextBox 2"/>
          <p:cNvSpPr txBox="1"/>
          <p:nvPr/>
        </p:nvSpPr>
        <p:spPr>
          <a:xfrm>
            <a:off x="533400" y="1941493"/>
            <a:ext cx="4953000" cy="954107"/>
          </a:xfrm>
          <a:prstGeom prst="rect">
            <a:avLst/>
          </a:prstGeom>
          <a:noFill/>
        </p:spPr>
        <p:txBody>
          <a:bodyPr wrap="square" rtlCol="0">
            <a:spAutoFit/>
          </a:bodyPr>
          <a:lstStyle/>
          <a:p>
            <a:pPr>
              <a:spcBef>
                <a:spcPct val="0"/>
              </a:spcBef>
            </a:pPr>
            <a:r>
              <a:rPr lang="en-US" sz="2800" dirty="0">
                <a:solidFill>
                  <a:srgbClr val="BBD1FF"/>
                </a:solidFill>
                <a:latin typeface="Arial" pitchFamily="34" charset="0"/>
                <a:ea typeface="ＭＳ Ｐゴシック" pitchFamily="34" charset="-128"/>
              </a:rPr>
              <a:t>A Presentation from the</a:t>
            </a:r>
          </a:p>
          <a:p>
            <a:pPr>
              <a:spcBef>
                <a:spcPct val="0"/>
              </a:spcBef>
            </a:pPr>
            <a:r>
              <a:rPr lang="en-US" sz="2800" dirty="0">
                <a:solidFill>
                  <a:srgbClr val="BBD1FF"/>
                </a:solidFill>
                <a:latin typeface="Arial" pitchFamily="34" charset="0"/>
                <a:ea typeface="ＭＳ Ｐゴシック" pitchFamily="34" charset="-128"/>
              </a:rPr>
              <a:t>American Cancer Society</a:t>
            </a:r>
          </a:p>
        </p:txBody>
      </p:sp>
      <p:sp>
        <p:nvSpPr>
          <p:cNvPr id="4" name="TextBox 3"/>
          <p:cNvSpPr txBox="1"/>
          <p:nvPr/>
        </p:nvSpPr>
        <p:spPr>
          <a:xfrm>
            <a:off x="2371825" y="4732421"/>
            <a:ext cx="5334000" cy="276999"/>
          </a:xfrm>
          <a:prstGeom prst="rect">
            <a:avLst/>
          </a:prstGeom>
          <a:noFill/>
        </p:spPr>
        <p:txBody>
          <a:bodyPr wrap="square" rtlCol="0">
            <a:spAutoFit/>
          </a:bodyPr>
          <a:lstStyle/>
          <a:p>
            <a:pPr algn="r"/>
            <a:r>
              <a:rPr lang="en-US" sz="1200" dirty="0">
                <a:solidFill>
                  <a:prstClr val="white"/>
                </a:solidFill>
                <a:latin typeface="Arial" pitchFamily="34" charset="0"/>
              </a:rPr>
              <a:t>©2016, American Cancer Society, Inc.</a:t>
            </a:r>
          </a:p>
        </p:txBody>
      </p:sp>
    </p:spTree>
    <p:extLst>
      <p:ext uri="{BB962C8B-B14F-4D97-AF65-F5344CB8AC3E}">
        <p14:creationId xmlns:p14="http://schemas.microsoft.com/office/powerpoint/2010/main" val="2584100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319048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2080622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2381242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2317230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3208743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3057175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1615510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2975189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1067747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3197079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144773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1724279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14433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1441752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1592440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500683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242808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702079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3738817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1684983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2371117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3155072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428"/>
            <a:ext cx="9142858" cy="6857143"/>
          </a:xfrm>
          <a:prstGeom prst="rect">
            <a:avLst/>
          </a:prstGeom>
        </p:spPr>
      </p:pic>
    </p:spTree>
    <p:extLst>
      <p:ext uri="{BB962C8B-B14F-4D97-AF65-F5344CB8AC3E}">
        <p14:creationId xmlns:p14="http://schemas.microsoft.com/office/powerpoint/2010/main" val="37259228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C41E3A"/>
      </a:dk2>
      <a:lt2>
        <a:srgbClr val="0038A8"/>
      </a:lt2>
      <a:accent1>
        <a:srgbClr val="CCCCCC"/>
      </a:accent1>
      <a:accent2>
        <a:srgbClr val="67097F"/>
      </a:accent2>
      <a:accent3>
        <a:srgbClr val="FFFFFF"/>
      </a:accent3>
      <a:accent4>
        <a:srgbClr val="000000"/>
      </a:accent4>
      <a:accent5>
        <a:srgbClr val="E2E2E2"/>
      </a:accent5>
      <a:accent6>
        <a:srgbClr val="5D0772"/>
      </a:accent6>
      <a:hlink>
        <a:srgbClr val="F9A71D"/>
      </a:hlink>
      <a:folHlink>
        <a:srgbClr val="ABCC25"/>
      </a:folHlink>
    </a:clrScheme>
    <a:fontScheme name="1_Default Design">
      <a:majorFont>
        <a:latin typeface="FrutigerBold"/>
        <a:ea typeface="Arial"/>
        <a:cs typeface="Arial"/>
      </a:majorFont>
      <a:minorFont>
        <a:latin typeface="FrutigerBold"/>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KeplerRegular"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KeplerRegular" pitchFamily="2" charset="0"/>
          </a:defRPr>
        </a:defPPr>
      </a:lstStyle>
    </a:lnDef>
  </a:objectDefaults>
  <a:extraClrSchemeLst>
    <a:extraClrScheme>
      <a:clrScheme name="1_Default Design 1">
        <a:dk1>
          <a:srgbClr val="000000"/>
        </a:dk1>
        <a:lt1>
          <a:srgbClr val="FFFFFF"/>
        </a:lt1>
        <a:dk2>
          <a:srgbClr val="C41E3A"/>
        </a:dk2>
        <a:lt2>
          <a:srgbClr val="0038A8"/>
        </a:lt2>
        <a:accent1>
          <a:srgbClr val="CCCCCC"/>
        </a:accent1>
        <a:accent2>
          <a:srgbClr val="67097F"/>
        </a:accent2>
        <a:accent3>
          <a:srgbClr val="FFFFFF"/>
        </a:accent3>
        <a:accent4>
          <a:srgbClr val="000000"/>
        </a:accent4>
        <a:accent5>
          <a:srgbClr val="E2E2E2"/>
        </a:accent5>
        <a:accent6>
          <a:srgbClr val="5D0772"/>
        </a:accent6>
        <a:hlink>
          <a:srgbClr val="F9A71D"/>
        </a:hlink>
        <a:folHlink>
          <a:srgbClr val="ABCC25"/>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C41E3A"/>
        </a:lt1>
        <a:dk2>
          <a:srgbClr val="FFFFFF"/>
        </a:dk2>
        <a:lt2>
          <a:srgbClr val="0038A8"/>
        </a:lt2>
        <a:accent1>
          <a:srgbClr val="CCCCCC"/>
        </a:accent1>
        <a:accent2>
          <a:srgbClr val="67097F"/>
        </a:accent2>
        <a:accent3>
          <a:srgbClr val="DEABAE"/>
        </a:accent3>
        <a:accent4>
          <a:srgbClr val="000000"/>
        </a:accent4>
        <a:accent5>
          <a:srgbClr val="E2E2E2"/>
        </a:accent5>
        <a:accent6>
          <a:srgbClr val="5D0772"/>
        </a:accent6>
        <a:hlink>
          <a:srgbClr val="F9A71D"/>
        </a:hlink>
        <a:folHlink>
          <a:srgbClr val="ABCC25"/>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0038A8"/>
        </a:lt1>
        <a:dk2>
          <a:srgbClr val="C41E3A"/>
        </a:dk2>
        <a:lt2>
          <a:srgbClr val="FFFFFF"/>
        </a:lt2>
        <a:accent1>
          <a:srgbClr val="CCCCCC"/>
        </a:accent1>
        <a:accent2>
          <a:srgbClr val="67097F"/>
        </a:accent2>
        <a:accent3>
          <a:srgbClr val="AAAED1"/>
        </a:accent3>
        <a:accent4>
          <a:srgbClr val="000000"/>
        </a:accent4>
        <a:accent5>
          <a:srgbClr val="E2E2E2"/>
        </a:accent5>
        <a:accent6>
          <a:srgbClr val="5D0772"/>
        </a:accent6>
        <a:hlink>
          <a:srgbClr val="F9A71D"/>
        </a:hlink>
        <a:folHlink>
          <a:srgbClr val="ABCC2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20587</TotalTime>
  <Words>1969</Words>
  <Application>Microsoft Office PowerPoint</Application>
  <PresentationFormat>On-screen Show (4:3)</PresentationFormat>
  <Paragraphs>65</Paragraphs>
  <Slides>24</Slides>
  <Notes>24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ＭＳ Ｐゴシック</vt:lpstr>
      <vt:lpstr>Arial</vt:lpstr>
      <vt:lpstr>Calibri</vt:lpstr>
      <vt:lpstr>FrutigerBold</vt:lpstr>
      <vt:lpstr>KeplerRegular</vt:lpstr>
      <vt:lpstr>Times New Roman</vt:lpstr>
      <vt:lpstr>1_Office Theme</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American Cancer Society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Siegel</dc:creator>
  <cp:lastModifiedBy>DKS</cp:lastModifiedBy>
  <cp:revision>205</cp:revision>
  <cp:lastPrinted>2015-11-16T22:26:09Z</cp:lastPrinted>
  <dcterms:created xsi:type="dcterms:W3CDTF">2014-02-20T21:53:16Z</dcterms:created>
  <dcterms:modified xsi:type="dcterms:W3CDTF">2016-07-17T01:24:46Z</dcterms:modified>
</cp:coreProperties>
</file>